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3"/>
    <p:sldMasterId id="2147483684" r:id="rId4"/>
  </p:sldMasterIdLst>
  <p:notesMasterIdLst>
    <p:notesMasterId r:id="rId16"/>
  </p:notesMasterIdLst>
  <p:sldIdLst>
    <p:sldId id="1386" r:id="rId5"/>
    <p:sldId id="1492" r:id="rId6"/>
    <p:sldId id="1623" r:id="rId7"/>
    <p:sldId id="1624" r:id="rId8"/>
    <p:sldId id="1625" r:id="rId9"/>
    <p:sldId id="1626" r:id="rId10"/>
    <p:sldId id="1627" r:id="rId11"/>
    <p:sldId id="1628" r:id="rId12"/>
    <p:sldId id="1630" r:id="rId13"/>
    <p:sldId id="1632" r:id="rId14"/>
    <p:sldId id="13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A6BD34-4855-6E9C-4668-EA78FB7D6BB1}" name="Sarah Bensimon" initials="SB" userId="S::SBensimon@bpmcpa.com::6c1cb319-90ac-46d8-bdc9-cc24cfb1d7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A357"/>
    <a:srgbClr val="757473"/>
    <a:srgbClr val="456555"/>
    <a:srgbClr val="00A5E2"/>
    <a:srgbClr val="A82999"/>
    <a:srgbClr val="002589"/>
    <a:srgbClr val="FFC000"/>
    <a:srgbClr val="FF971A"/>
    <a:srgbClr val="FF5FC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4" autoAdjust="0"/>
    <p:restoredTop sz="96893" autoAdjust="0"/>
  </p:normalViewPr>
  <p:slideViewPr>
    <p:cSldViewPr snapToGrid="0" snapToObjects="1">
      <p:cViewPr>
        <p:scale>
          <a:sx n="160" d="100"/>
          <a:sy n="160" d="100"/>
        </p:scale>
        <p:origin x="0" y="-272"/>
      </p:cViewPr>
      <p:guideLst>
        <p:guide orient="horz" pos="3528"/>
        <p:guide pos="3840"/>
      </p:guideLst>
    </p:cSldViewPr>
  </p:slideViewPr>
  <p:notesTextViewPr>
    <p:cViewPr>
      <p:scale>
        <a:sx n="1" d="1"/>
        <a:sy n="1" d="1"/>
      </p:scale>
      <p:origin x="0" y="0"/>
    </p:cViewPr>
  </p:notesTextViewPr>
  <p:sorterViewPr>
    <p:cViewPr>
      <p:scale>
        <a:sx n="100" d="100"/>
        <a:sy n="100" d="100"/>
      </p:scale>
      <p:origin x="0" y="-14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A2343-CEE8-8845-8651-2BAA56FA2453}" type="datetimeFigureOut">
              <a:rPr lang="en-US" smtClean="0"/>
              <a:t>8/13/24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28DC4-7047-B94C-9513-51F4FBA4FCB7}" type="slidenum">
              <a:rPr lang="en-US" smtClean="0"/>
              <a:t>‹#›</a:t>
            </a:fld>
            <a:endParaRPr lang="en-US"/>
          </a:p>
        </p:txBody>
      </p:sp>
    </p:spTree>
    <p:extLst>
      <p:ext uri="{BB962C8B-B14F-4D97-AF65-F5344CB8AC3E}">
        <p14:creationId xmlns:p14="http://schemas.microsoft.com/office/powerpoint/2010/main" val="144442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Changed picture</a:t>
            </a:r>
          </a:p>
        </p:txBody>
      </p:sp>
      <p:sp>
        <p:nvSpPr>
          <p:cNvPr id="4" name="Slide Number Placeholder 3"/>
          <p:cNvSpPr>
            <a:spLocks noGrp="1"/>
          </p:cNvSpPr>
          <p:nvPr>
            <p:ph type="sldNum" sz="quarter" idx="5"/>
          </p:nvPr>
        </p:nvSpPr>
        <p:spPr/>
        <p:txBody>
          <a:bodyPr/>
          <a:lstStyle/>
          <a:p>
            <a:fld id="{62C05BB8-606D-9241-BC4E-0E827ADAAAB7}" type="slidenum">
              <a:rPr lang="en-US" smtClean="0"/>
              <a:t>1</a:t>
            </a:fld>
            <a:endParaRPr lang="en-US" dirty="0"/>
          </a:p>
        </p:txBody>
      </p:sp>
    </p:spTree>
    <p:extLst>
      <p:ext uri="{BB962C8B-B14F-4D97-AF65-F5344CB8AC3E}">
        <p14:creationId xmlns:p14="http://schemas.microsoft.com/office/powerpoint/2010/main" val="351243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BCCBAC6B-670A-DD6A-B97C-E4A8042D48D3}"/>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2366028C-AB7C-783F-AC64-A0A5E706F3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42AA9421-32FF-D237-3BEA-3ABB990BB47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8EF0A666-419F-F2FF-18B3-F366747544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39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22964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A42071B9-4F59-A403-6F74-41062FD0C14A}"/>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9EC7CC01-C057-588C-FF33-9C2AEA6576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5217DD51-4E09-9531-5C07-50ED460E6A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FCC8E0B6-B4ED-1B60-A3C7-4B97CE693E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53554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439BA49C-09A6-B00B-2F64-0DB546E5097A}"/>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D03FF843-392E-84DF-0DB4-FF7BC46AA4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EF86FE4C-F53C-889A-C080-A039671C36A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427544E1-DE3F-4B8A-7BA8-C7DE89AEC03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37458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99AE5C2D-85B7-1FC8-98D4-26B5C522CD65}"/>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957714A-7ADD-8821-A9BE-346FA23C00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FA961540-875D-0AB1-19B5-7755C7F59B3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7C711F7D-8EE3-F71D-C4D8-E881B8F9CD7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32275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135D514-F213-61D1-C149-28BCC77F4B03}"/>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8BD4665-8E1C-B835-145A-C34D3CBCFD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45E454C-8C8D-60C8-8354-8AA772D7DE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851903B9-20E9-63F1-85E0-219E2A918E2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7703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96AE100-0E50-3BED-6E01-26134DC8817C}"/>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B3F8FC6D-D853-2958-3381-EC4915EE9E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0D00593E-862B-D1E4-612E-155FE24BD1A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D1EAA530-E78B-ED16-B293-FF87AC555F6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47606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75DD7B90-0C79-B1D8-89F0-94286C48E3F0}"/>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F1EBC2C-2B1D-DA4A-029C-520061F145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550D89F-1C64-F558-0B52-E77D048EE4B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94B1D7FA-8CB4-1AB1-8836-925DE96AED0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6421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5A53AEB-B303-F666-0D73-658DAA801FE0}"/>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269D55A1-92CA-E15D-D110-EE9286C1E8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35CAA83-6363-9E94-3E75-7B9A4AB64A3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77FDB3DF-AAFC-B63B-A85E-CC3654E997E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06091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9940920" cy="775597"/>
          </a:xfrm>
        </p:spPr>
        <p:txBody>
          <a:bodyPr wrap="square" lIns="0" rIns="0" anchor="t" anchorCtr="0">
            <a:spAutoFit/>
          </a:bodyPr>
          <a:lstStyle>
            <a:lvl1pPr algn="l">
              <a:defRPr sz="4800" b="1">
                <a:solidFill>
                  <a:schemeClr val="tx1"/>
                </a:solidFill>
                <a:latin typeface="Poppins" pitchFamily="2" charset="77"/>
                <a:cs typeface="Poppins"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75100"/>
          </a:xfrm>
        </p:spPr>
        <p:txBody>
          <a:bodyPr wrap="square" lIns="0" rIns="0">
            <a:spAutoFit/>
          </a:bodyPr>
          <a:lstStyle>
            <a:lvl1pPr marL="0" indent="0">
              <a:buNone/>
              <a:defRPr sz="2400">
                <a:solidFill>
                  <a:schemeClr val="accent1"/>
                </a:solidFill>
              </a:defRPr>
            </a:lvl1pPr>
          </a:lstStyle>
          <a:p>
            <a:pPr lvl="0"/>
            <a:endParaRPr lang="en-US" dirty="0"/>
          </a:p>
        </p:txBody>
      </p:sp>
    </p:spTree>
    <p:extLst>
      <p:ext uri="{BB962C8B-B14F-4D97-AF65-F5344CB8AC3E}">
        <p14:creationId xmlns:p14="http://schemas.microsoft.com/office/powerpoint/2010/main" val="164024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a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3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F302A5-6B61-3CE9-7D8C-B800498B15D4}"/>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5" name="Rectangle 4">
            <a:extLst>
              <a:ext uri="{FF2B5EF4-FFF2-40B4-BE49-F238E27FC236}">
                <a16:creationId xmlns:a16="http://schemas.microsoft.com/office/drawing/2014/main" id="{0F3B8525-B381-99E3-40F2-D97B3EDC16F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422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vid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703DE5F4-C5E5-0B66-6755-FFD5989740E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90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67992898-0378-AD43-D960-221BFD7353F4}"/>
              </a:ext>
            </a:extLst>
          </p:cNvPr>
          <p:cNvSpPr/>
          <p:nvPr userDrawn="1"/>
        </p:nvSpPr>
        <p:spPr>
          <a:xfrm rot="5400000">
            <a:off x="6060441" y="738665"/>
            <a:ext cx="91440" cy="12192002"/>
          </a:xfrm>
          <a:prstGeom prst="rect">
            <a:avLst/>
          </a:prstGeom>
          <a:solidFill>
            <a:schemeClr val="tx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05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Tree>
    <p:extLst>
      <p:ext uri="{BB962C8B-B14F-4D97-AF65-F5344CB8AC3E}">
        <p14:creationId xmlns:p14="http://schemas.microsoft.com/office/powerpoint/2010/main" val="3779798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Divider Slide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0C94CA-AF37-5963-4B86-786B1AB933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2286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48398656-D353-02C2-3AD6-98FFD749A6C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24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9D8D7-2DA2-5F87-1E7F-972791C8D3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1270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3" name="Rectangle 2">
            <a:extLst>
              <a:ext uri="{FF2B5EF4-FFF2-40B4-BE49-F238E27FC236}">
                <a16:creationId xmlns:a16="http://schemas.microsoft.com/office/drawing/2014/main" id="{A3755687-D677-4025-6259-12808E0ACDDD}"/>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60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ACCB6F7-60B2-C696-281B-EAD482688397}"/>
              </a:ext>
            </a:extLst>
          </p:cNvPr>
          <p:cNvSpPr>
            <a:spLocks noGrp="1"/>
          </p:cNvSpPr>
          <p:nvPr>
            <p:ph type="title"/>
          </p:nvPr>
        </p:nvSpPr>
        <p:spPr>
          <a:xfrm>
            <a:off x="673608" y="2640031"/>
            <a:ext cx="7324344" cy="701731"/>
          </a:xfrm>
          <a:prstGeom prst="rect">
            <a:avLst/>
          </a:prstGeom>
        </p:spPr>
        <p:txBody>
          <a:bodyPr vert="horz" lIns="91440" tIns="45720" rIns="91440" bIns="45720" rtlCol="0" anchor="ctr">
            <a:spAutoFit/>
          </a:bodyPr>
          <a:lstStyle>
            <a:lvl1pPr>
              <a:defRPr sz="4400">
                <a:solidFill>
                  <a:schemeClr val="tx2"/>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9" name="Text Placeholder 8">
            <a:extLst>
              <a:ext uri="{FF2B5EF4-FFF2-40B4-BE49-F238E27FC236}">
                <a16:creationId xmlns:a16="http://schemas.microsoft.com/office/drawing/2014/main" id="{C3CB016E-25D5-6B3C-E4BB-1A7C6602F3F5}"/>
              </a:ext>
            </a:extLst>
          </p:cNvPr>
          <p:cNvSpPr>
            <a:spLocks noGrp="1"/>
          </p:cNvSpPr>
          <p:nvPr>
            <p:ph type="body" sz="quarter" idx="10"/>
          </p:nvPr>
        </p:nvSpPr>
        <p:spPr>
          <a:xfrm>
            <a:off x="673100" y="3576564"/>
            <a:ext cx="4667250" cy="701731"/>
          </a:xfrm>
        </p:spPr>
        <p:txBody>
          <a:bodyPr>
            <a:noAutofit/>
          </a:bodyPr>
          <a:lstStyle>
            <a:lvl1pPr marL="0" indent="0">
              <a:buNone/>
              <a:defRPr sz="1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40449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9940920" cy="775597"/>
          </a:xfrm>
        </p:spPr>
        <p:txBody>
          <a:bodyPr wrap="square" lIns="0" rIns="0" anchor="t" anchorCtr="0">
            <a:spAutoFit/>
          </a:bodyPr>
          <a:lstStyle>
            <a:lvl1pPr algn="l">
              <a:defRPr sz="4800" b="1">
                <a:solidFill>
                  <a:schemeClr val="tx1"/>
                </a:solidFill>
                <a:latin typeface="Poppins" pitchFamily="2" charset="77"/>
                <a:cs typeface="Poppins"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75100"/>
          </a:xfrm>
        </p:spPr>
        <p:txBody>
          <a:bodyPr wrap="square" lIns="0" rIns="0">
            <a:spAutoFit/>
          </a:bodyPr>
          <a:lstStyle>
            <a:lvl1pPr marL="0" indent="0">
              <a:buNone/>
              <a:defRPr sz="2400">
                <a:solidFill>
                  <a:schemeClr val="accent1"/>
                </a:solidFill>
              </a:defRPr>
            </a:lvl1pPr>
          </a:lstStyle>
          <a:p>
            <a:pPr lvl="0"/>
            <a:endParaRPr lang="en-US" dirty="0"/>
          </a:p>
        </p:txBody>
      </p:sp>
    </p:spTree>
    <p:extLst>
      <p:ext uri="{BB962C8B-B14F-4D97-AF65-F5344CB8AC3E}">
        <p14:creationId xmlns:p14="http://schemas.microsoft.com/office/powerpoint/2010/main" val="39086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3F8EB-F57D-39EE-1F71-F7727409A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0"/>
            <a:ext cx="12192000" cy="6858000"/>
          </a:xfrm>
          <a:prstGeom prst="rect">
            <a:avLst/>
          </a:prstGeom>
        </p:spPr>
      </p:pic>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8355960" cy="757130"/>
          </a:xfrm>
        </p:spPr>
        <p:txBody>
          <a:bodyPr wrap="square" lIns="0" rIns="0" anchor="t" anchorCtr="0">
            <a:spAutoFit/>
          </a:bodyPr>
          <a:lstStyle>
            <a:lvl1pPr algn="l">
              <a:defRPr sz="4800" b="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pic>
        <p:nvPicPr>
          <p:cNvPr id="16" name="Picture 15">
            <a:extLst>
              <a:ext uri="{FF2B5EF4-FFF2-40B4-BE49-F238E27FC236}">
                <a16:creationId xmlns:a16="http://schemas.microsoft.com/office/drawing/2014/main" id="{AFBE4FB6-3C35-E1F0-7A73-8504321320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6121" y="793150"/>
            <a:ext cx="3599542" cy="914400"/>
          </a:xfrm>
          <a:prstGeom prst="rect">
            <a:avLst/>
          </a:prstGeom>
        </p:spPr>
      </p:pic>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24732"/>
          </a:xfrm>
        </p:spPr>
        <p:txBody>
          <a:bodyPr wrap="square" lIns="0" rIns="0">
            <a:spAutoFit/>
          </a:bodyPr>
          <a:lstStyle>
            <a:lvl1pPr marL="0" indent="0">
              <a:buNone/>
              <a:defRPr sz="2400">
                <a:solidFill>
                  <a:schemeClr val="bg1"/>
                </a:solidFill>
              </a:defRPr>
            </a:lvl1pPr>
          </a:lstStyle>
          <a:p>
            <a:pPr lvl="0"/>
            <a:endParaRPr lang="en-US" dirty="0"/>
          </a:p>
        </p:txBody>
      </p:sp>
      <p:sp>
        <p:nvSpPr>
          <p:cNvPr id="5" name="Rectangle 4">
            <a:extLst>
              <a:ext uri="{FF2B5EF4-FFF2-40B4-BE49-F238E27FC236}">
                <a16:creationId xmlns:a16="http://schemas.microsoft.com/office/drawing/2014/main" id="{C1E5426A-22E9-F4FE-659D-721E63F6637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63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3F8EB-F57D-39EE-1F71-F7727409A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0"/>
            <a:ext cx="12192000" cy="6858000"/>
          </a:xfrm>
          <a:prstGeom prst="rect">
            <a:avLst/>
          </a:prstGeom>
        </p:spPr>
      </p:pic>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8355960" cy="757130"/>
          </a:xfrm>
        </p:spPr>
        <p:txBody>
          <a:bodyPr wrap="square" lIns="0" rIns="0" anchor="t" anchorCtr="0">
            <a:spAutoFit/>
          </a:bodyPr>
          <a:lstStyle>
            <a:lvl1pPr algn="l">
              <a:defRPr sz="4800" b="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pic>
        <p:nvPicPr>
          <p:cNvPr id="16" name="Picture 15">
            <a:extLst>
              <a:ext uri="{FF2B5EF4-FFF2-40B4-BE49-F238E27FC236}">
                <a16:creationId xmlns:a16="http://schemas.microsoft.com/office/drawing/2014/main" id="{AFBE4FB6-3C35-E1F0-7A73-8504321320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6121" y="793150"/>
            <a:ext cx="3599542" cy="914400"/>
          </a:xfrm>
          <a:prstGeom prst="rect">
            <a:avLst/>
          </a:prstGeom>
        </p:spPr>
      </p:pic>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24732"/>
          </a:xfrm>
        </p:spPr>
        <p:txBody>
          <a:bodyPr wrap="square" lIns="0" rIns="0">
            <a:spAutoFit/>
          </a:bodyPr>
          <a:lstStyle>
            <a:lvl1pPr marL="0" indent="0">
              <a:buNone/>
              <a:defRPr sz="2400">
                <a:solidFill>
                  <a:schemeClr val="bg1"/>
                </a:solidFill>
              </a:defRPr>
            </a:lvl1pPr>
          </a:lstStyle>
          <a:p>
            <a:pPr lvl="0"/>
            <a:endParaRPr lang="en-US" dirty="0"/>
          </a:p>
        </p:txBody>
      </p:sp>
      <p:sp>
        <p:nvSpPr>
          <p:cNvPr id="5" name="Rectangle 4">
            <a:extLst>
              <a:ext uri="{FF2B5EF4-FFF2-40B4-BE49-F238E27FC236}">
                <a16:creationId xmlns:a16="http://schemas.microsoft.com/office/drawing/2014/main" id="{C1E5426A-22E9-F4FE-659D-721E63F6637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84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with small hea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09699"/>
            <a:ext cx="10950102" cy="44546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6181715-00CA-67F6-AD5C-8B9D0796BB75}"/>
              </a:ext>
            </a:extLst>
          </p:cNvPr>
          <p:cNvSpPr>
            <a:spLocks noGrp="1"/>
          </p:cNvSpPr>
          <p:nvPr>
            <p:ph type="body" sz="quarter" idx="11"/>
          </p:nvPr>
        </p:nvSpPr>
        <p:spPr>
          <a:xfrm>
            <a:off x="381000" y="237747"/>
            <a:ext cx="2838450" cy="230188"/>
          </a:xfrm>
        </p:spPr>
        <p:txBody>
          <a:bodyPr/>
          <a:lstStyle>
            <a:lvl1pPr marL="0" indent="0">
              <a:buNone/>
              <a:defRPr sz="900" cap="all" baseline="0">
                <a:solidFill>
                  <a:schemeClr val="accent1"/>
                </a:solidFill>
              </a:defRPr>
            </a:lvl1pPr>
            <a:lvl2pPr marL="457200" indent="0">
              <a:buNone/>
              <a:defRPr/>
            </a:lvl2pPr>
          </a:lstStyle>
          <a:p>
            <a:pPr lvl="0"/>
            <a:r>
              <a:rPr lang="en-US" dirty="0"/>
              <a:t>Click to edit Master text styles</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122495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6D5E0-4699-D503-6676-C68D0CEB441A}"/>
              </a:ext>
            </a:extLst>
          </p:cNvPr>
          <p:cNvSpPr/>
          <p:nvPr userDrawn="1"/>
        </p:nvSpPr>
        <p:spPr>
          <a:xfrm>
            <a:off x="0" y="0"/>
            <a:ext cx="12192000" cy="60356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89704"/>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35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u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694DA4-79DF-D577-71ED-00EAC4A5E07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13920"/>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778402A-0DE2-D294-53CA-74B583FD1A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362" y="6242150"/>
            <a:ext cx="1799773" cy="457200"/>
          </a:xfrm>
          <a:prstGeom prst="rect">
            <a:avLst/>
          </a:prstGeom>
        </p:spPr>
      </p:pic>
      <p:sp>
        <p:nvSpPr>
          <p:cNvPr id="11" name="Rectangle 10">
            <a:extLst>
              <a:ext uri="{FF2B5EF4-FFF2-40B4-BE49-F238E27FC236}">
                <a16:creationId xmlns:a16="http://schemas.microsoft.com/office/drawing/2014/main" id="{967EEFCF-EB5E-E93C-B735-B16DA1E03C65}"/>
              </a:ext>
            </a:extLst>
          </p:cNvPr>
          <p:cNvSpPr/>
          <p:nvPr userDrawn="1"/>
        </p:nvSpPr>
        <p:spPr>
          <a:xfrm rot="5400000">
            <a:off x="6050279" y="-14641"/>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994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5">
            <a:extLst>
              <a:ext uri="{FF2B5EF4-FFF2-40B4-BE49-F238E27FC236}">
                <a16:creationId xmlns:a16="http://schemas.microsoft.com/office/drawing/2014/main" id="{6460451C-76C8-3FB6-DFD8-06C226AB5987}"/>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41160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5">
            <a:extLst>
              <a:ext uri="{FF2B5EF4-FFF2-40B4-BE49-F238E27FC236}">
                <a16:creationId xmlns:a16="http://schemas.microsoft.com/office/drawing/2014/main" id="{F53DC441-2BEA-9E59-AC8A-A58C378FF3DA}"/>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
        <p:nvSpPr>
          <p:cNvPr id="5" name="Rectangle 4">
            <a:extLst>
              <a:ext uri="{FF2B5EF4-FFF2-40B4-BE49-F238E27FC236}">
                <a16:creationId xmlns:a16="http://schemas.microsoft.com/office/drawing/2014/main" id="{D74EC0B6-257D-E41A-4DB2-F89FBBBDB08D}"/>
              </a:ext>
            </a:extLst>
          </p:cNvPr>
          <p:cNvSpPr/>
          <p:nvPr userDrawn="1"/>
        </p:nvSpPr>
        <p:spPr>
          <a:xfrm flipV="1">
            <a:off x="0" y="1462108"/>
            <a:ext cx="12192000" cy="4572931"/>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029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A2B0-3EAE-3AEE-546A-3EC554F92C41}"/>
              </a:ext>
            </a:extLst>
          </p:cNvPr>
          <p:cNvSpPr>
            <a:spLocks noGrp="1"/>
          </p:cNvSpPr>
          <p:nvPr>
            <p:ph type="title"/>
          </p:nvPr>
        </p:nvSpPr>
        <p:spPr>
          <a:xfrm>
            <a:off x="382182" y="585079"/>
            <a:ext cx="10971618" cy="64006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0C6C79-9768-5E31-4126-3D008000B8A7}"/>
              </a:ext>
            </a:extLst>
          </p:cNvPr>
          <p:cNvSpPr>
            <a:spLocks noGrp="1"/>
          </p:cNvSpPr>
          <p:nvPr>
            <p:ph idx="1"/>
          </p:nvPr>
        </p:nvSpPr>
        <p:spPr>
          <a:xfrm>
            <a:off x="382182"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086663BE-20B9-ED3F-0857-425BDDEC864E}"/>
              </a:ext>
            </a:extLst>
          </p:cNvPr>
          <p:cNvSpPr>
            <a:spLocks noGrp="1"/>
          </p:cNvSpPr>
          <p:nvPr>
            <p:ph idx="13"/>
          </p:nvPr>
        </p:nvSpPr>
        <p:spPr>
          <a:xfrm>
            <a:off x="6211484"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64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875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a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847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F302A5-6B61-3CE9-7D8C-B800498B15D4}"/>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5" name="Rectangle 4">
            <a:extLst>
              <a:ext uri="{FF2B5EF4-FFF2-40B4-BE49-F238E27FC236}">
                <a16:creationId xmlns:a16="http://schemas.microsoft.com/office/drawing/2014/main" id="{0F3B8525-B381-99E3-40F2-D97B3EDC16F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91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Divid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703DE5F4-C5E5-0B66-6755-FFD5989740E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79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with small hea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09699"/>
            <a:ext cx="10950102" cy="44546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6181715-00CA-67F6-AD5C-8B9D0796BB75}"/>
              </a:ext>
            </a:extLst>
          </p:cNvPr>
          <p:cNvSpPr>
            <a:spLocks noGrp="1"/>
          </p:cNvSpPr>
          <p:nvPr>
            <p:ph type="body" sz="quarter" idx="11"/>
          </p:nvPr>
        </p:nvSpPr>
        <p:spPr>
          <a:xfrm>
            <a:off x="381000" y="237747"/>
            <a:ext cx="2838450" cy="230188"/>
          </a:xfrm>
        </p:spPr>
        <p:txBody>
          <a:bodyPr/>
          <a:lstStyle>
            <a:lvl1pPr marL="0" indent="0">
              <a:buNone/>
              <a:defRPr sz="900" cap="all" baseline="0">
                <a:solidFill>
                  <a:schemeClr val="accent1"/>
                </a:solidFill>
              </a:defRPr>
            </a:lvl1pPr>
            <a:lvl2pPr marL="457200" indent="0">
              <a:buNone/>
              <a:defRPr/>
            </a:lvl2pPr>
          </a:lstStyle>
          <a:p>
            <a:pPr lvl="0"/>
            <a:r>
              <a:rPr lang="en-US" dirty="0"/>
              <a:t>Click to edit Master text styles</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528511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67992898-0378-AD43-D960-221BFD7353F4}"/>
              </a:ext>
            </a:extLst>
          </p:cNvPr>
          <p:cNvSpPr/>
          <p:nvPr userDrawn="1"/>
        </p:nvSpPr>
        <p:spPr>
          <a:xfrm rot="5400000">
            <a:off x="6060441" y="738665"/>
            <a:ext cx="91440" cy="12192002"/>
          </a:xfrm>
          <a:prstGeom prst="rect">
            <a:avLst/>
          </a:prstGeom>
          <a:solidFill>
            <a:schemeClr val="tx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954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Tree>
    <p:extLst>
      <p:ext uri="{BB962C8B-B14F-4D97-AF65-F5344CB8AC3E}">
        <p14:creationId xmlns:p14="http://schemas.microsoft.com/office/powerpoint/2010/main" val="128699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ivider Slide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0C94CA-AF37-5963-4B86-786B1AB933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2286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48398656-D353-02C2-3AD6-98FFD749A6C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938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9D8D7-2DA2-5F87-1E7F-972791C8D3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1270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3" name="Rectangle 2">
            <a:extLst>
              <a:ext uri="{FF2B5EF4-FFF2-40B4-BE49-F238E27FC236}">
                <a16:creationId xmlns:a16="http://schemas.microsoft.com/office/drawing/2014/main" id="{A3755687-D677-4025-6259-12808E0ACDDD}"/>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433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ACCB6F7-60B2-C696-281B-EAD482688397}"/>
              </a:ext>
            </a:extLst>
          </p:cNvPr>
          <p:cNvSpPr>
            <a:spLocks noGrp="1"/>
          </p:cNvSpPr>
          <p:nvPr>
            <p:ph type="title"/>
          </p:nvPr>
        </p:nvSpPr>
        <p:spPr>
          <a:xfrm>
            <a:off x="673608" y="2640031"/>
            <a:ext cx="7324344" cy="701731"/>
          </a:xfrm>
          <a:prstGeom prst="rect">
            <a:avLst/>
          </a:prstGeom>
        </p:spPr>
        <p:txBody>
          <a:bodyPr vert="horz" lIns="91440" tIns="45720" rIns="91440" bIns="45720" rtlCol="0" anchor="ctr">
            <a:spAutoFit/>
          </a:bodyPr>
          <a:lstStyle>
            <a:lvl1pPr>
              <a:defRPr sz="4400">
                <a:solidFill>
                  <a:schemeClr val="tx2"/>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9" name="Text Placeholder 8">
            <a:extLst>
              <a:ext uri="{FF2B5EF4-FFF2-40B4-BE49-F238E27FC236}">
                <a16:creationId xmlns:a16="http://schemas.microsoft.com/office/drawing/2014/main" id="{C3CB016E-25D5-6B3C-E4BB-1A7C6602F3F5}"/>
              </a:ext>
            </a:extLst>
          </p:cNvPr>
          <p:cNvSpPr>
            <a:spLocks noGrp="1"/>
          </p:cNvSpPr>
          <p:nvPr>
            <p:ph type="body" sz="quarter" idx="10"/>
          </p:nvPr>
        </p:nvSpPr>
        <p:spPr>
          <a:xfrm>
            <a:off x="673100" y="3576564"/>
            <a:ext cx="4667250" cy="701731"/>
          </a:xfrm>
        </p:spPr>
        <p:txBody>
          <a:bodyPr>
            <a:noAutofit/>
          </a:bodyPr>
          <a:lstStyle>
            <a:lvl1pPr marL="0" indent="0">
              <a:buNone/>
              <a:defRPr sz="1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56266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6D5E0-4699-D503-6676-C68D0CEB441A}"/>
              </a:ext>
            </a:extLst>
          </p:cNvPr>
          <p:cNvSpPr/>
          <p:nvPr userDrawn="1"/>
        </p:nvSpPr>
        <p:spPr>
          <a:xfrm>
            <a:off x="0" y="0"/>
            <a:ext cx="12192000" cy="60356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89704"/>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74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u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694DA4-79DF-D577-71ED-00EAC4A5E07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13920"/>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778402A-0DE2-D294-53CA-74B583FD1A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362" y="6242150"/>
            <a:ext cx="1799773" cy="457200"/>
          </a:xfrm>
          <a:prstGeom prst="rect">
            <a:avLst/>
          </a:prstGeom>
        </p:spPr>
      </p:pic>
      <p:sp>
        <p:nvSpPr>
          <p:cNvPr id="11" name="Rectangle 10">
            <a:extLst>
              <a:ext uri="{FF2B5EF4-FFF2-40B4-BE49-F238E27FC236}">
                <a16:creationId xmlns:a16="http://schemas.microsoft.com/office/drawing/2014/main" id="{967EEFCF-EB5E-E93C-B735-B16DA1E03C65}"/>
              </a:ext>
            </a:extLst>
          </p:cNvPr>
          <p:cNvSpPr/>
          <p:nvPr userDrawn="1"/>
        </p:nvSpPr>
        <p:spPr>
          <a:xfrm rot="5400000">
            <a:off x="6050279" y="-14641"/>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77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5">
            <a:extLst>
              <a:ext uri="{FF2B5EF4-FFF2-40B4-BE49-F238E27FC236}">
                <a16:creationId xmlns:a16="http://schemas.microsoft.com/office/drawing/2014/main" id="{6460451C-76C8-3FB6-DFD8-06C226AB5987}"/>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13683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5">
            <a:extLst>
              <a:ext uri="{FF2B5EF4-FFF2-40B4-BE49-F238E27FC236}">
                <a16:creationId xmlns:a16="http://schemas.microsoft.com/office/drawing/2014/main" id="{F53DC441-2BEA-9E59-AC8A-A58C378FF3DA}"/>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
        <p:nvSpPr>
          <p:cNvPr id="5" name="Rectangle 4">
            <a:extLst>
              <a:ext uri="{FF2B5EF4-FFF2-40B4-BE49-F238E27FC236}">
                <a16:creationId xmlns:a16="http://schemas.microsoft.com/office/drawing/2014/main" id="{D74EC0B6-257D-E41A-4DB2-F89FBBBDB08D}"/>
              </a:ext>
            </a:extLst>
          </p:cNvPr>
          <p:cNvSpPr/>
          <p:nvPr userDrawn="1"/>
        </p:nvSpPr>
        <p:spPr>
          <a:xfrm flipV="1">
            <a:off x="0" y="1462108"/>
            <a:ext cx="12192000" cy="4572931"/>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16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A2B0-3EAE-3AEE-546A-3EC554F92C41}"/>
              </a:ext>
            </a:extLst>
          </p:cNvPr>
          <p:cNvSpPr>
            <a:spLocks noGrp="1"/>
          </p:cNvSpPr>
          <p:nvPr>
            <p:ph type="title"/>
          </p:nvPr>
        </p:nvSpPr>
        <p:spPr>
          <a:xfrm>
            <a:off x="382182" y="585079"/>
            <a:ext cx="10971618" cy="64006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0C6C79-9768-5E31-4126-3D008000B8A7}"/>
              </a:ext>
            </a:extLst>
          </p:cNvPr>
          <p:cNvSpPr>
            <a:spLocks noGrp="1"/>
          </p:cNvSpPr>
          <p:nvPr>
            <p:ph idx="1"/>
          </p:nvPr>
        </p:nvSpPr>
        <p:spPr>
          <a:xfrm>
            <a:off x="382182"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086663BE-20B9-ED3F-0857-425BDDEC864E}"/>
              </a:ext>
            </a:extLst>
          </p:cNvPr>
          <p:cNvSpPr>
            <a:spLocks noGrp="1"/>
          </p:cNvSpPr>
          <p:nvPr>
            <p:ph idx="13"/>
          </p:nvPr>
        </p:nvSpPr>
        <p:spPr>
          <a:xfrm>
            <a:off x="6211484"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14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1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A5ED0-0476-2FB8-7CC1-293D6A19EE8E}"/>
              </a:ext>
            </a:extLst>
          </p:cNvPr>
          <p:cNvSpPr>
            <a:spLocks noGrp="1"/>
          </p:cNvSpPr>
          <p:nvPr>
            <p:ph type="title"/>
          </p:nvPr>
        </p:nvSpPr>
        <p:spPr>
          <a:xfrm>
            <a:off x="381000" y="585079"/>
            <a:ext cx="10972800" cy="640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9970F473-F694-B922-D953-5ABC27B96CD9}"/>
              </a:ext>
            </a:extLst>
          </p:cNvPr>
          <p:cNvSpPr>
            <a:spLocks noGrp="1"/>
          </p:cNvSpPr>
          <p:nvPr>
            <p:ph type="body" idx="1"/>
          </p:nvPr>
        </p:nvSpPr>
        <p:spPr>
          <a:xfrm>
            <a:off x="381000" y="1447800"/>
            <a:ext cx="10972800" cy="4339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2031E02-B98A-2285-5E20-8FE0989AB9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17714" y="6240903"/>
            <a:ext cx="1799773" cy="457200"/>
          </a:xfrm>
          <a:prstGeom prst="rect">
            <a:avLst/>
          </a:prstGeom>
        </p:spPr>
      </p:pic>
      <p:sp>
        <p:nvSpPr>
          <p:cNvPr id="4" name="TextBox 3">
            <a:extLst>
              <a:ext uri="{FF2B5EF4-FFF2-40B4-BE49-F238E27FC236}">
                <a16:creationId xmlns:a16="http://schemas.microsoft.com/office/drawing/2014/main" id="{B5211467-174A-355E-A281-8AC3970526E6}"/>
              </a:ext>
            </a:extLst>
          </p:cNvPr>
          <p:cNvSpPr txBox="1"/>
          <p:nvPr userDrawn="1"/>
        </p:nvSpPr>
        <p:spPr>
          <a:xfrm>
            <a:off x="4480360" y="6469503"/>
            <a:ext cx="2774079" cy="181751"/>
          </a:xfrm>
          <a:prstGeom prst="rect">
            <a:avLst/>
          </a:prstGeom>
          <a:noFill/>
        </p:spPr>
        <p:txBody>
          <a:bodyPr wrap="square" lIns="0" tIns="0" rIns="0" bIns="0" rtlCol="0">
            <a:noAutofit/>
          </a:bodyPr>
          <a:lstStyle/>
          <a:p>
            <a:pPr algn="r"/>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Confidential – Not for Public Distribution | </a:t>
            </a:r>
            <a:fld id="{B85C66AE-2031-0C42-A856-956003022158}" type="slidenum">
              <a:rPr lang="en-US" sz="1000" i="0" smtClean="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pPr algn="r"/>
              <a:t>‹#›</a:t>
            </a:fld>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     </a:t>
            </a:r>
          </a:p>
        </p:txBody>
      </p:sp>
    </p:spTree>
    <p:extLst>
      <p:ext uri="{BB962C8B-B14F-4D97-AF65-F5344CB8AC3E}">
        <p14:creationId xmlns:p14="http://schemas.microsoft.com/office/powerpoint/2010/main" val="2763002072"/>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51" r:id="rId3"/>
    <p:sldLayoutId id="2147483652" r:id="rId4"/>
    <p:sldLayoutId id="2147483676" r:id="rId5"/>
    <p:sldLayoutId id="2147483672" r:id="rId6"/>
    <p:sldLayoutId id="2147483678" r:id="rId7"/>
    <p:sldLayoutId id="2147483654" r:id="rId8"/>
    <p:sldLayoutId id="2147483662" r:id="rId9"/>
    <p:sldLayoutId id="2147483677" r:id="rId10"/>
    <p:sldLayoutId id="2147483671" r:id="rId11"/>
    <p:sldLayoutId id="2147483682" r:id="rId12"/>
    <p:sldLayoutId id="2147483679" r:id="rId13"/>
    <p:sldLayoutId id="2147483683" r:id="rId14"/>
    <p:sldLayoutId id="2147483681" r:id="rId15"/>
    <p:sldLayoutId id="2147483673" r:id="rId16"/>
    <p:sldLayoutId id="2147483666" r:id="rId17"/>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A5ED0-0476-2FB8-7CC1-293D6A19EE8E}"/>
              </a:ext>
            </a:extLst>
          </p:cNvPr>
          <p:cNvSpPr>
            <a:spLocks noGrp="1"/>
          </p:cNvSpPr>
          <p:nvPr>
            <p:ph type="title"/>
          </p:nvPr>
        </p:nvSpPr>
        <p:spPr>
          <a:xfrm>
            <a:off x="381000" y="585079"/>
            <a:ext cx="10972800" cy="640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9970F473-F694-B922-D953-5ABC27B96CD9}"/>
              </a:ext>
            </a:extLst>
          </p:cNvPr>
          <p:cNvSpPr>
            <a:spLocks noGrp="1"/>
          </p:cNvSpPr>
          <p:nvPr>
            <p:ph type="body" idx="1"/>
          </p:nvPr>
        </p:nvSpPr>
        <p:spPr>
          <a:xfrm>
            <a:off x="381000" y="1447800"/>
            <a:ext cx="10972800" cy="4339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2031E02-B98A-2285-5E20-8FE0989AB9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17714" y="6240903"/>
            <a:ext cx="1799773" cy="457200"/>
          </a:xfrm>
          <a:prstGeom prst="rect">
            <a:avLst/>
          </a:prstGeom>
        </p:spPr>
      </p:pic>
      <p:sp>
        <p:nvSpPr>
          <p:cNvPr id="4" name="TextBox 3">
            <a:extLst>
              <a:ext uri="{FF2B5EF4-FFF2-40B4-BE49-F238E27FC236}">
                <a16:creationId xmlns:a16="http://schemas.microsoft.com/office/drawing/2014/main" id="{B5211467-174A-355E-A281-8AC3970526E6}"/>
              </a:ext>
            </a:extLst>
          </p:cNvPr>
          <p:cNvSpPr txBox="1"/>
          <p:nvPr userDrawn="1"/>
        </p:nvSpPr>
        <p:spPr>
          <a:xfrm>
            <a:off x="4480360" y="6469503"/>
            <a:ext cx="2774079" cy="181751"/>
          </a:xfrm>
          <a:prstGeom prst="rect">
            <a:avLst/>
          </a:prstGeom>
          <a:noFill/>
        </p:spPr>
        <p:txBody>
          <a:bodyPr wrap="square" lIns="0" tIns="0" rIns="0" bIns="0" rtlCol="0">
            <a:noAutofit/>
          </a:bodyPr>
          <a:lstStyle/>
          <a:p>
            <a:pPr algn="r"/>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Confidential – Not for Public Distribution | </a:t>
            </a:r>
            <a:fld id="{B85C66AE-2031-0C42-A856-956003022158}" type="slidenum">
              <a:rPr lang="en-US" sz="1000" i="0" smtClean="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pPr algn="r"/>
              <a:t>‹#›</a:t>
            </a:fld>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     </a:t>
            </a:r>
          </a:p>
        </p:txBody>
      </p:sp>
    </p:spTree>
    <p:extLst>
      <p:ext uri="{BB962C8B-B14F-4D97-AF65-F5344CB8AC3E}">
        <p14:creationId xmlns:p14="http://schemas.microsoft.com/office/powerpoint/2010/main" val="2232747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mailto:tvalenzuela@bpm.com" TargetMode="External"/><Relationship Id="rId7"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mhove@bpm.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0.pn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png"/><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p1" descr="Colleagues high-fiving">
            <a:extLst>
              <a:ext uri="{FF2B5EF4-FFF2-40B4-BE49-F238E27FC236}">
                <a16:creationId xmlns:a16="http://schemas.microsoft.com/office/drawing/2014/main" id="{A97141DD-9D0C-1FE5-C3E1-554896B5CCDA}"/>
              </a:ext>
            </a:extLst>
          </p:cNvPr>
          <p:cNvPicPr preferRelativeResize="0"/>
          <p:nvPr/>
        </p:nvPicPr>
        <p:blipFill rotWithShape="1">
          <a:blip r:embed="rId3">
            <a:alphaModFix/>
          </a:blip>
          <a:srcRect l="16773" r="21153"/>
          <a:stretch/>
        </p:blipFill>
        <p:spPr>
          <a:xfrm>
            <a:off x="5819774" y="-1"/>
            <a:ext cx="6372225" cy="6844523"/>
          </a:xfrm>
          <a:prstGeom prst="rect">
            <a:avLst/>
          </a:prstGeom>
          <a:noFill/>
          <a:ln>
            <a:noFill/>
          </a:ln>
        </p:spPr>
      </p:pic>
      <p:sp>
        <p:nvSpPr>
          <p:cNvPr id="4" name="Rectangle 3">
            <a:extLst>
              <a:ext uri="{FF2B5EF4-FFF2-40B4-BE49-F238E27FC236}">
                <a16:creationId xmlns:a16="http://schemas.microsoft.com/office/drawing/2014/main" id="{BE2D9A3C-93C1-3D73-32F4-5C25BBC9BDE6}"/>
              </a:ext>
            </a:extLst>
          </p:cNvPr>
          <p:cNvSpPr/>
          <p:nvPr/>
        </p:nvSpPr>
        <p:spPr>
          <a:xfrm>
            <a:off x="6156432" y="0"/>
            <a:ext cx="438912" cy="6858000"/>
          </a:xfrm>
          <a:prstGeom prst="rect">
            <a:avLst/>
          </a:prstGeom>
          <a:solidFill>
            <a:schemeClr val="bg1">
              <a:alpha val="5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B20D56C-ADF4-3F02-CC0B-D71261D0BF69}"/>
              </a:ext>
            </a:extLst>
          </p:cNvPr>
          <p:cNvSpPr/>
          <p:nvPr/>
        </p:nvSpPr>
        <p:spPr>
          <a:xfrm>
            <a:off x="6595344" y="0"/>
            <a:ext cx="137759" cy="6858000"/>
          </a:xfrm>
          <a:prstGeom prst="rect">
            <a:avLst/>
          </a:prstGeom>
          <a:solidFill>
            <a:srgbClr val="456555">
              <a:alpha val="44706"/>
            </a:srgb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9">
            <a:extLst>
              <a:ext uri="{FF2B5EF4-FFF2-40B4-BE49-F238E27FC236}">
                <a16:creationId xmlns:a16="http://schemas.microsoft.com/office/drawing/2014/main" id="{6ACAE40A-6CFE-0CC1-C6FC-182A5F7C1827}"/>
              </a:ext>
            </a:extLst>
          </p:cNvPr>
          <p:cNvSpPr>
            <a:spLocks noGrp="1"/>
          </p:cNvSpPr>
          <p:nvPr>
            <p:ph type="title"/>
          </p:nvPr>
        </p:nvSpPr>
        <p:spPr>
          <a:xfrm>
            <a:off x="293001" y="3217194"/>
            <a:ext cx="5291441" cy="1103379"/>
          </a:xfrm>
        </p:spPr>
        <p:txBody>
          <a:bodyPr/>
          <a:lstStyle/>
          <a:p>
            <a:pPr algn="ctr"/>
            <a:r>
              <a:rPr lang="en-US" sz="3600" b="0" dirty="0">
                <a:solidFill>
                  <a:srgbClr val="456555"/>
                </a:solidFill>
              </a:rPr>
              <a:t>CUSTOMER REFERENCE </a:t>
            </a:r>
            <a:br>
              <a:rPr lang="en-US" sz="3600" b="0" dirty="0">
                <a:solidFill>
                  <a:srgbClr val="456555"/>
                </a:solidFill>
              </a:rPr>
            </a:br>
            <a:r>
              <a:rPr lang="en-US" sz="3600" b="0" dirty="0">
                <a:solidFill>
                  <a:srgbClr val="456555"/>
                </a:solidFill>
              </a:rPr>
              <a:t>WEBINAR</a:t>
            </a:r>
          </a:p>
        </p:txBody>
      </p:sp>
      <p:pic>
        <p:nvPicPr>
          <p:cNvPr id="10" name="Picture 9">
            <a:extLst>
              <a:ext uri="{FF2B5EF4-FFF2-40B4-BE49-F238E27FC236}">
                <a16:creationId xmlns:a16="http://schemas.microsoft.com/office/drawing/2014/main" id="{DFD851D3-B623-4D64-8D64-E49FEAC0A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3001" y="6055382"/>
            <a:ext cx="2492094" cy="633072"/>
          </a:xfrm>
          <a:prstGeom prst="rect">
            <a:avLst/>
          </a:prstGeom>
        </p:spPr>
      </p:pic>
    </p:spTree>
    <p:extLst>
      <p:ext uri="{BB962C8B-B14F-4D97-AF65-F5344CB8AC3E}">
        <p14:creationId xmlns:p14="http://schemas.microsoft.com/office/powerpoint/2010/main" val="89138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AD547C2-BDBD-F418-A961-0D4DFBC0CC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C51CFF-7423-F1A0-6F33-A8F13FCE3BB1}"/>
              </a:ext>
            </a:extLst>
          </p:cNvPr>
          <p:cNvSpPr>
            <a:spLocks noGrp="1"/>
          </p:cNvSpPr>
          <p:nvPr>
            <p:ph type="title"/>
          </p:nvPr>
        </p:nvSpPr>
        <p:spPr>
          <a:xfrm>
            <a:off x="192852" y="309423"/>
            <a:ext cx="10950102" cy="640066"/>
          </a:xfrm>
        </p:spPr>
        <p:txBody>
          <a:bodyPr>
            <a:normAutofit fontScale="90000"/>
          </a:bodyPr>
          <a:lstStyle/>
          <a:p>
            <a:r>
              <a:rPr lang="en-US" dirty="0"/>
              <a:t>IT’S A </a:t>
            </a:r>
            <a:r>
              <a:rPr lang="en-US" b="1" dirty="0">
                <a:solidFill>
                  <a:schemeClr val="accent1"/>
                </a:solidFill>
                <a:latin typeface="Poppins" pitchFamily="2" charset="77"/>
                <a:cs typeface="Poppins" pitchFamily="2" charset="77"/>
              </a:rPr>
              <a:t>WRAP!</a:t>
            </a:r>
          </a:p>
        </p:txBody>
      </p:sp>
      <p:cxnSp>
        <p:nvCxnSpPr>
          <p:cNvPr id="3" name="Straight Connector 2">
            <a:extLst>
              <a:ext uri="{FF2B5EF4-FFF2-40B4-BE49-F238E27FC236}">
                <a16:creationId xmlns:a16="http://schemas.microsoft.com/office/drawing/2014/main" id="{0BB723B6-0D3A-168D-2134-E7ED9BD8E543}"/>
              </a:ext>
            </a:extLst>
          </p:cNvPr>
          <p:cNvCxnSpPr>
            <a:cxnSpLocks/>
          </p:cNvCxnSpPr>
          <p:nvPr/>
        </p:nvCxnSpPr>
        <p:spPr>
          <a:xfrm>
            <a:off x="3936423"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2E107B-D7BC-8B20-B213-CC617751377D}"/>
              </a:ext>
            </a:extLst>
          </p:cNvPr>
          <p:cNvCxnSpPr>
            <a:cxnSpLocks/>
          </p:cNvCxnSpPr>
          <p:nvPr/>
        </p:nvCxnSpPr>
        <p:spPr>
          <a:xfrm>
            <a:off x="8147256"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385;p16">
            <a:extLst>
              <a:ext uri="{FF2B5EF4-FFF2-40B4-BE49-F238E27FC236}">
                <a16:creationId xmlns:a16="http://schemas.microsoft.com/office/drawing/2014/main" id="{2D741705-CBA4-A719-DDA0-ED7EFFA345B4}"/>
              </a:ext>
            </a:extLst>
          </p:cNvPr>
          <p:cNvSpPr/>
          <p:nvPr/>
        </p:nvSpPr>
        <p:spPr>
          <a:xfrm>
            <a:off x="8639824" y="2184854"/>
            <a:ext cx="3191392" cy="2812898"/>
          </a:xfrm>
          <a:prstGeom prst="roundRect">
            <a:avLst>
              <a:gd name="adj" fmla="val 8406"/>
            </a:avLst>
          </a:prstGeom>
          <a:solidFill>
            <a:schemeClr val="lt1"/>
          </a:solidFill>
          <a:ln w="38100" cap="rnd" cmpd="sng">
            <a:solidFill>
              <a:srgbClr val="00A5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394;p16">
            <a:extLst>
              <a:ext uri="{FF2B5EF4-FFF2-40B4-BE49-F238E27FC236}">
                <a16:creationId xmlns:a16="http://schemas.microsoft.com/office/drawing/2014/main" id="{7E918C64-C00F-AB8A-4A63-5607C9039607}"/>
              </a:ext>
            </a:extLst>
          </p:cNvPr>
          <p:cNvSpPr txBox="1"/>
          <p:nvPr/>
        </p:nvSpPr>
        <p:spPr>
          <a:xfrm>
            <a:off x="8857748" y="2617732"/>
            <a:ext cx="2973468" cy="207749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489"/>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489"/>
                </a:solidFill>
                <a:effectLst/>
                <a:uLnTx/>
                <a:uFillTx/>
                <a:latin typeface="Arial"/>
                <a:ea typeface="Arial"/>
                <a:cs typeface="Arial"/>
                <a:sym typeface="Arial"/>
              </a:rPr>
              <a:t>Tai Valenzuela, Managing Director, </a:t>
            </a:r>
            <a:br>
              <a:rPr kumimoji="0" lang="en-US" sz="1100" b="0" i="0" u="none" strike="noStrike" kern="1200" cap="none" spc="0" normalizeH="0" baseline="0" noProof="0" dirty="0">
                <a:ln>
                  <a:noFill/>
                </a:ln>
                <a:solidFill>
                  <a:srgbClr val="002489"/>
                </a:solidFill>
                <a:effectLst/>
                <a:uLnTx/>
                <a:uFillTx/>
                <a:latin typeface="Arial"/>
                <a:ea typeface="Arial"/>
                <a:cs typeface="Arial"/>
                <a:sym typeface="Arial"/>
              </a:rPr>
            </a:br>
            <a:r>
              <a:rPr kumimoji="0" lang="en-US" sz="1100" b="0" i="0" u="none" strike="noStrike" kern="1200" cap="none" spc="0" normalizeH="0" baseline="0" noProof="0" dirty="0">
                <a:ln>
                  <a:noFill/>
                </a:ln>
                <a:solidFill>
                  <a:srgbClr val="002489"/>
                </a:solidFill>
                <a:effectLst/>
                <a:uLnTx/>
                <a:uFillTx/>
                <a:latin typeface="Arial"/>
                <a:ea typeface="Arial"/>
                <a:cs typeface="Arial"/>
                <a:sym typeface="Arial"/>
              </a:rPr>
              <a:t>Delivery &amp; Operations</a:t>
            </a:r>
            <a:endParaRPr kumimoji="0" sz="1100" b="0" i="0" u="none" strike="noStrike" kern="1200" cap="none" spc="0" normalizeH="0" baseline="0" noProof="0" dirty="0">
              <a:ln>
                <a:noFill/>
              </a:ln>
              <a:solidFill>
                <a:srgbClr val="002489"/>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2489"/>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tvalenzuela@bpm.com</a:t>
            </a:r>
            <a:endParaRPr kumimoji="0" sz="1100" b="0" i="0" u="none" strike="noStrike" kern="1200" cap="none" spc="0" normalizeH="0" baseline="0" noProof="0" dirty="0">
              <a:ln>
                <a:noFill/>
              </a:ln>
              <a:solidFill>
                <a:srgbClr val="002489"/>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489"/>
                </a:solidFill>
                <a:effectLst/>
                <a:uLnTx/>
                <a:uFillTx/>
                <a:latin typeface="Arial"/>
                <a:ea typeface="Arial"/>
                <a:cs typeface="Arial"/>
                <a:sym typeface="Arial"/>
              </a:rPr>
              <a:t>	</a:t>
            </a:r>
            <a:endParaRPr kumimoji="0" sz="1100" b="0" i="0" u="none" strike="noStrike" kern="1200" cap="none" spc="0" normalizeH="0" baseline="0" noProof="0" dirty="0">
              <a:ln>
                <a:noFill/>
              </a:ln>
              <a:solidFill>
                <a:srgbClr val="002489"/>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489"/>
                </a:solidFill>
                <a:effectLst/>
                <a:uLnTx/>
                <a:uFillTx/>
                <a:latin typeface="Arial"/>
                <a:ea typeface="Arial"/>
                <a:cs typeface="Arial"/>
                <a:sym typeface="Arial"/>
              </a:rPr>
              <a:t>Meagan Hove, Director, Client Engagement</a:t>
            </a:r>
            <a:endParaRPr kumimoji="0" sz="1100" b="0" i="0" u="none" strike="noStrike" kern="1200" cap="none" spc="0" normalizeH="0" baseline="0" noProof="0" dirty="0">
              <a:ln>
                <a:noFill/>
              </a:ln>
              <a:solidFill>
                <a:srgbClr val="002489"/>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2489"/>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mhove@bpm.com</a:t>
            </a:r>
            <a:endParaRPr kumimoji="0" sz="1100" b="0" i="0" u="none" strike="noStrike" kern="1200" cap="none" spc="0" normalizeH="0" baseline="0" noProof="0" dirty="0">
              <a:ln>
                <a:noFill/>
              </a:ln>
              <a:solidFill>
                <a:srgbClr val="002489"/>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002489"/>
              </a:solidFill>
              <a:effectLst/>
              <a:uLnTx/>
              <a:uFillTx/>
              <a:latin typeface="Arial"/>
              <a:ea typeface="Arial"/>
              <a:cs typeface="Arial"/>
              <a:sym typeface="Arial"/>
            </a:endParaRPr>
          </a:p>
        </p:txBody>
      </p:sp>
      <p:sp>
        <p:nvSpPr>
          <p:cNvPr id="21" name="Google Shape;396;p16">
            <a:extLst>
              <a:ext uri="{FF2B5EF4-FFF2-40B4-BE49-F238E27FC236}">
                <a16:creationId xmlns:a16="http://schemas.microsoft.com/office/drawing/2014/main" id="{0A1D212D-82E7-A5A0-E3D6-2F1A3A00E6EE}"/>
              </a:ext>
            </a:extLst>
          </p:cNvPr>
          <p:cNvSpPr txBox="1"/>
          <p:nvPr/>
        </p:nvSpPr>
        <p:spPr>
          <a:xfrm>
            <a:off x="8828990" y="2387259"/>
            <a:ext cx="3920805" cy="30777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489"/>
                </a:solidFill>
                <a:effectLst/>
                <a:uLnTx/>
                <a:uFillTx/>
                <a:latin typeface="Arial"/>
                <a:ea typeface="Arial"/>
                <a:cs typeface="Arial"/>
                <a:sym typeface="Arial"/>
              </a:rPr>
              <a:t>Caravel Contacts</a:t>
            </a:r>
            <a:endParaRPr kumimoji="0" sz="1800" b="0" i="0" u="none" strike="noStrike" kern="1200" cap="none" spc="0" normalizeH="0" baseline="0" noProof="0" dirty="0">
              <a:ln>
                <a:noFill/>
              </a:ln>
              <a:solidFill>
                <a:srgbClr val="002489"/>
              </a:solidFill>
              <a:effectLst/>
              <a:uLnTx/>
              <a:uFillTx/>
              <a:latin typeface="Calibri" panose="020F0502020204030204"/>
              <a:ea typeface="+mn-ea"/>
              <a:cs typeface="+mn-cs"/>
            </a:endParaRPr>
          </a:p>
        </p:txBody>
      </p:sp>
      <p:pic>
        <p:nvPicPr>
          <p:cNvPr id="22" name="Google Shape;403;p16">
            <a:extLst>
              <a:ext uri="{FF2B5EF4-FFF2-40B4-BE49-F238E27FC236}">
                <a16:creationId xmlns:a16="http://schemas.microsoft.com/office/drawing/2014/main" id="{55E4A602-6910-CB3D-4935-52803D33F8D5}"/>
              </a:ext>
            </a:extLst>
          </p:cNvPr>
          <p:cNvPicPr preferRelativeResize="0"/>
          <p:nvPr/>
        </p:nvPicPr>
        <p:blipFill rotWithShape="1">
          <a:blip r:embed="rId5">
            <a:alphaModFix/>
          </a:blip>
          <a:srcRect/>
          <a:stretch/>
        </p:blipFill>
        <p:spPr>
          <a:xfrm>
            <a:off x="11063399" y="2235957"/>
            <a:ext cx="685800" cy="685800"/>
          </a:xfrm>
          <a:prstGeom prst="rect">
            <a:avLst/>
          </a:prstGeom>
          <a:noFill/>
          <a:ln>
            <a:noFill/>
          </a:ln>
        </p:spPr>
      </p:pic>
      <p:pic>
        <p:nvPicPr>
          <p:cNvPr id="24" name="Graphic 23">
            <a:extLst>
              <a:ext uri="{FF2B5EF4-FFF2-40B4-BE49-F238E27FC236}">
                <a16:creationId xmlns:a16="http://schemas.microsoft.com/office/drawing/2014/main" id="{7B977032-AE3C-B896-A3F1-2E19354121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2790" y="2235957"/>
            <a:ext cx="1729725" cy="1729725"/>
          </a:xfrm>
          <a:prstGeom prst="rect">
            <a:avLst/>
          </a:prstGeom>
        </p:spPr>
      </p:pic>
      <p:sp>
        <p:nvSpPr>
          <p:cNvPr id="25" name="TextBox 24">
            <a:extLst>
              <a:ext uri="{FF2B5EF4-FFF2-40B4-BE49-F238E27FC236}">
                <a16:creationId xmlns:a16="http://schemas.microsoft.com/office/drawing/2014/main" id="{A2440156-6D1F-A84A-7E49-75110662718D}"/>
              </a:ext>
            </a:extLst>
          </p:cNvPr>
          <p:cNvSpPr txBox="1"/>
          <p:nvPr/>
        </p:nvSpPr>
        <p:spPr>
          <a:xfrm>
            <a:off x="794057" y="4556724"/>
            <a:ext cx="24175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89"/>
                </a:solidFill>
                <a:effectLst/>
                <a:uLnTx/>
                <a:uFillTx/>
                <a:latin typeface="Poppins" pitchFamily="2" charset="77"/>
                <a:ea typeface="+mn-ea"/>
                <a:cs typeface="Poppins" pitchFamily="2" charset="77"/>
              </a:rPr>
              <a:t>Q&amp;A</a:t>
            </a:r>
          </a:p>
        </p:txBody>
      </p:sp>
      <p:grpSp>
        <p:nvGrpSpPr>
          <p:cNvPr id="145" name="Group 144">
            <a:extLst>
              <a:ext uri="{FF2B5EF4-FFF2-40B4-BE49-F238E27FC236}">
                <a16:creationId xmlns:a16="http://schemas.microsoft.com/office/drawing/2014/main" id="{7D71611C-8E3A-1B03-D587-90CDC3131B88}"/>
              </a:ext>
            </a:extLst>
          </p:cNvPr>
          <p:cNvGrpSpPr/>
          <p:nvPr/>
        </p:nvGrpSpPr>
        <p:grpSpPr>
          <a:xfrm>
            <a:off x="4159146" y="2416025"/>
            <a:ext cx="3837345" cy="1632285"/>
            <a:chOff x="4159146" y="2416025"/>
            <a:chExt cx="3837345" cy="1632285"/>
          </a:xfrm>
        </p:grpSpPr>
        <p:sp>
          <p:nvSpPr>
            <p:cNvPr id="143" name="TextBox 142">
              <a:extLst>
                <a:ext uri="{FF2B5EF4-FFF2-40B4-BE49-F238E27FC236}">
                  <a16:creationId xmlns:a16="http://schemas.microsoft.com/office/drawing/2014/main" id="{3025AFAF-5B57-268E-8187-08DEDEA6D980}"/>
                </a:ext>
              </a:extLst>
            </p:cNvPr>
            <p:cNvSpPr txBox="1"/>
            <p:nvPr/>
          </p:nvSpPr>
          <p:spPr>
            <a:xfrm>
              <a:off x="4159146" y="2416025"/>
              <a:ext cx="379361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9"/>
                  </a:solidFill>
                  <a:effectLst/>
                  <a:uLnTx/>
                  <a:uFillTx/>
                  <a:latin typeface="Calibri" panose="020F0502020204030204"/>
                  <a:ea typeface="+mn-ea"/>
                  <a:cs typeface="+mn-cs"/>
                </a:rPr>
                <a:t>UPCOMING WEBINARS</a:t>
              </a:r>
            </a:p>
          </p:txBody>
        </p:sp>
        <p:sp>
          <p:nvSpPr>
            <p:cNvPr id="144" name="TextBox 143">
              <a:extLst>
                <a:ext uri="{FF2B5EF4-FFF2-40B4-BE49-F238E27FC236}">
                  <a16:creationId xmlns:a16="http://schemas.microsoft.com/office/drawing/2014/main" id="{2ADC9274-20D9-3E16-0B1E-266050DC2317}"/>
                </a:ext>
              </a:extLst>
            </p:cNvPr>
            <p:cNvSpPr txBox="1"/>
            <p:nvPr/>
          </p:nvSpPr>
          <p:spPr>
            <a:xfrm>
              <a:off x="4202884" y="2986481"/>
              <a:ext cx="3793607"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248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489"/>
                  </a:solidFill>
                  <a:effectLst/>
                  <a:uLnTx/>
                  <a:uFillTx/>
                  <a:latin typeface="Arial" panose="020B0604020202020204" pitchFamily="34" charset="0"/>
                  <a:ea typeface="+mn-ea"/>
                  <a:cs typeface="Arial" panose="020B0604020202020204" pitchFamily="34" charset="0"/>
                </a:rPr>
                <a:t>9/26	</a:t>
              </a:r>
              <a:r>
                <a:rPr lang="en-US" sz="1050" dirty="0">
                  <a:solidFill>
                    <a:srgbClr val="002489"/>
                  </a:solidFill>
                  <a:latin typeface="Arial" panose="020B0604020202020204" pitchFamily="34" charset="0"/>
                  <a:cs typeface="Arial" panose="020B0604020202020204" pitchFamily="34" charset="0"/>
                </a:rPr>
                <a:t>P. W. Gillibrand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248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489"/>
                  </a:solidFill>
                  <a:effectLst/>
                  <a:uLnTx/>
                  <a:uFillTx/>
                  <a:latin typeface="Arial" panose="020B0604020202020204" pitchFamily="34" charset="0"/>
                  <a:ea typeface="+mn-ea"/>
                  <a:cs typeface="Arial" panose="020B0604020202020204" pitchFamily="34" charset="0"/>
                </a:rPr>
                <a:t>10/30	InSource Customer Reference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248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2489"/>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392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924D8B-4E0A-8679-9B2D-BE7A6E94FFB7}"/>
              </a:ext>
            </a:extLst>
          </p:cNvPr>
          <p:cNvSpPr/>
          <p:nvPr/>
        </p:nvSpPr>
        <p:spPr>
          <a:xfrm>
            <a:off x="-2487" y="1103586"/>
            <a:ext cx="12194487" cy="4933269"/>
          </a:xfrm>
          <a:prstGeom prst="rect">
            <a:avLst/>
          </a:prstGeom>
          <a:solidFill>
            <a:srgbClr val="FAFAFA"/>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F637D4-F793-4902-5010-7A6036617DAD}"/>
              </a:ext>
            </a:extLst>
          </p:cNvPr>
          <p:cNvSpPr txBox="1"/>
          <p:nvPr/>
        </p:nvSpPr>
        <p:spPr>
          <a:xfrm>
            <a:off x="2499360" y="3742944"/>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4" name="TextBox 3">
            <a:extLst>
              <a:ext uri="{FF2B5EF4-FFF2-40B4-BE49-F238E27FC236}">
                <a16:creationId xmlns:a16="http://schemas.microsoft.com/office/drawing/2014/main" id="{4623FA17-2C37-9AAF-BC16-19BCDC47D778}"/>
              </a:ext>
            </a:extLst>
          </p:cNvPr>
          <p:cNvSpPr txBox="1"/>
          <p:nvPr/>
        </p:nvSpPr>
        <p:spPr>
          <a:xfrm>
            <a:off x="1767840" y="3621024"/>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5" name="TextBox 4">
            <a:extLst>
              <a:ext uri="{FF2B5EF4-FFF2-40B4-BE49-F238E27FC236}">
                <a16:creationId xmlns:a16="http://schemas.microsoft.com/office/drawing/2014/main" id="{E32BEAEA-1F06-0073-6267-764D6EFD2244}"/>
              </a:ext>
            </a:extLst>
          </p:cNvPr>
          <p:cNvSpPr txBox="1"/>
          <p:nvPr/>
        </p:nvSpPr>
        <p:spPr>
          <a:xfrm>
            <a:off x="1328928" y="3730752"/>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13" name="Title 9">
            <a:extLst>
              <a:ext uri="{FF2B5EF4-FFF2-40B4-BE49-F238E27FC236}">
                <a16:creationId xmlns:a16="http://schemas.microsoft.com/office/drawing/2014/main" id="{38BFC647-B865-9B3A-16CF-FC4B037C2DFA}"/>
              </a:ext>
            </a:extLst>
          </p:cNvPr>
          <p:cNvSpPr>
            <a:spLocks noGrp="1"/>
          </p:cNvSpPr>
          <p:nvPr>
            <p:ph type="title"/>
          </p:nvPr>
        </p:nvSpPr>
        <p:spPr>
          <a:xfrm>
            <a:off x="666120" y="2455086"/>
            <a:ext cx="9940920" cy="701731"/>
          </a:xfrm>
        </p:spPr>
        <p:txBody>
          <a:bodyPr/>
          <a:lstStyle/>
          <a:p>
            <a:r>
              <a:rPr lang="en-US" dirty="0">
                <a:solidFill>
                  <a:schemeClr val="tx1"/>
                </a:solidFill>
              </a:rPr>
              <a:t>Thanks</a:t>
            </a:r>
            <a:r>
              <a:rPr lang="en-US" dirty="0">
                <a:solidFill>
                  <a:srgbClr val="00A5E2"/>
                </a:solidFill>
              </a:rPr>
              <a:t>!</a:t>
            </a:r>
          </a:p>
        </p:txBody>
      </p:sp>
    </p:spTree>
    <p:extLst>
      <p:ext uri="{BB962C8B-B14F-4D97-AF65-F5344CB8AC3E}">
        <p14:creationId xmlns:p14="http://schemas.microsoft.com/office/powerpoint/2010/main" val="39085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7" name="Google Shape;19;p30">
            <a:extLst>
              <a:ext uri="{FF2B5EF4-FFF2-40B4-BE49-F238E27FC236}">
                <a16:creationId xmlns:a16="http://schemas.microsoft.com/office/drawing/2014/main" id="{1B8DA9E9-D57A-0356-C029-456879F11D65}"/>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14" name="Oval 13">
            <a:extLst>
              <a:ext uri="{FF2B5EF4-FFF2-40B4-BE49-F238E27FC236}">
                <a16:creationId xmlns:a16="http://schemas.microsoft.com/office/drawing/2014/main" id="{69D81413-96E8-6D64-276D-437C64817EA9}"/>
              </a:ext>
            </a:extLst>
          </p:cNvPr>
          <p:cNvSpPr/>
          <p:nvPr/>
        </p:nvSpPr>
        <p:spPr>
          <a:xfrm>
            <a:off x="352826" y="2049361"/>
            <a:ext cx="3018773" cy="2968668"/>
          </a:xfrm>
          <a:prstGeom prst="ellipse">
            <a:avLst/>
          </a:prstGeom>
          <a:solidFill>
            <a:srgbClr val="002589"/>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E444022-7DDA-D4B3-46DA-30B8DD65609E}"/>
              </a:ext>
            </a:extLst>
          </p:cNvPr>
          <p:cNvSpPr>
            <a:spLocks noGrp="1"/>
          </p:cNvSpPr>
          <p:nvPr>
            <p:ph type="title"/>
          </p:nvPr>
        </p:nvSpPr>
        <p:spPr>
          <a:xfrm>
            <a:off x="192852" y="309423"/>
            <a:ext cx="10950102" cy="640066"/>
          </a:xfrm>
        </p:spPr>
        <p:txBody>
          <a:bodyPr>
            <a:normAutofit fontScale="90000"/>
          </a:bodyPr>
          <a:lstStyle/>
          <a:p>
            <a:r>
              <a:rPr lang="en-US" dirty="0"/>
              <a:t>TODAY’S </a:t>
            </a:r>
            <a:r>
              <a:rPr lang="en-US" b="1" dirty="0">
                <a:solidFill>
                  <a:schemeClr val="accent1"/>
                </a:solidFill>
                <a:latin typeface="Poppins" pitchFamily="2" charset="77"/>
                <a:cs typeface="Poppins" pitchFamily="2" charset="77"/>
              </a:rPr>
              <a:t>CUSTOMER WEBINAR</a:t>
            </a:r>
          </a:p>
        </p:txBody>
      </p:sp>
      <p:cxnSp>
        <p:nvCxnSpPr>
          <p:cNvPr id="36" name="Straight Connector 35">
            <a:extLst>
              <a:ext uri="{FF2B5EF4-FFF2-40B4-BE49-F238E27FC236}">
                <a16:creationId xmlns:a16="http://schemas.microsoft.com/office/drawing/2014/main" id="{DE3FC357-38EF-52CA-40DE-78395CEAAFA8}"/>
              </a:ext>
            </a:extLst>
          </p:cNvPr>
          <p:cNvCxnSpPr>
            <a:cxnSpLocks/>
          </p:cNvCxnSpPr>
          <p:nvPr/>
        </p:nvCxnSpPr>
        <p:spPr>
          <a:xfrm>
            <a:off x="3936423"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9A37D1EF-F35D-64F4-EA3E-EE9FEACF2B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8144" y="2799627"/>
            <a:ext cx="1468135" cy="1468135"/>
          </a:xfrm>
          <a:prstGeom prst="rect">
            <a:avLst/>
          </a:prstGeom>
        </p:spPr>
      </p:pic>
      <p:sp>
        <p:nvSpPr>
          <p:cNvPr id="15" name="Oval 14">
            <a:extLst>
              <a:ext uri="{FF2B5EF4-FFF2-40B4-BE49-F238E27FC236}">
                <a16:creationId xmlns:a16="http://schemas.microsoft.com/office/drawing/2014/main" id="{DF164FF7-3E69-675B-304B-6AA9A758F8A8}"/>
              </a:ext>
            </a:extLst>
          </p:cNvPr>
          <p:cNvSpPr/>
          <p:nvPr/>
        </p:nvSpPr>
        <p:spPr>
          <a:xfrm>
            <a:off x="4537446" y="2049360"/>
            <a:ext cx="3018773" cy="2968668"/>
          </a:xfrm>
          <a:prstGeom prst="ellipse">
            <a:avLst/>
          </a:prstGeom>
          <a:solidFill>
            <a:srgbClr val="A82999"/>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5D83BB-A83B-52C3-2114-3BD728A0EDE1}"/>
              </a:ext>
            </a:extLst>
          </p:cNvPr>
          <p:cNvSpPr/>
          <p:nvPr/>
        </p:nvSpPr>
        <p:spPr>
          <a:xfrm>
            <a:off x="8785856" y="2049360"/>
            <a:ext cx="3018773" cy="2968668"/>
          </a:xfrm>
          <a:prstGeom prst="ellipse">
            <a:avLst/>
          </a:prstGeom>
          <a:solidFill>
            <a:srgbClr val="00A5E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3675C64-969E-17FC-AAD9-60FEC26B4A47}"/>
              </a:ext>
            </a:extLst>
          </p:cNvPr>
          <p:cNvCxnSpPr>
            <a:cxnSpLocks/>
          </p:cNvCxnSpPr>
          <p:nvPr/>
        </p:nvCxnSpPr>
        <p:spPr>
          <a:xfrm>
            <a:off x="8147256"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2124E89-ADA6-3FDD-34B7-904720315066}"/>
              </a:ext>
            </a:extLst>
          </p:cNvPr>
          <p:cNvSpPr txBox="1"/>
          <p:nvPr/>
        </p:nvSpPr>
        <p:spPr>
          <a:xfrm>
            <a:off x="653451"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PANEL DISCUSSION</a:t>
            </a:r>
          </a:p>
        </p:txBody>
      </p:sp>
      <p:sp>
        <p:nvSpPr>
          <p:cNvPr id="24" name="TextBox 23">
            <a:extLst>
              <a:ext uri="{FF2B5EF4-FFF2-40B4-BE49-F238E27FC236}">
                <a16:creationId xmlns:a16="http://schemas.microsoft.com/office/drawing/2014/main" id="{E86EEBF7-7AD4-8D09-C6FD-41A4F93A7CD6}"/>
              </a:ext>
            </a:extLst>
          </p:cNvPr>
          <p:cNvSpPr txBox="1"/>
          <p:nvPr/>
        </p:nvSpPr>
        <p:spPr>
          <a:xfrm>
            <a:off x="4900143"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GUEST CUSTOMER</a:t>
            </a:r>
          </a:p>
        </p:txBody>
      </p:sp>
      <p:sp>
        <p:nvSpPr>
          <p:cNvPr id="25" name="TextBox 24">
            <a:extLst>
              <a:ext uri="{FF2B5EF4-FFF2-40B4-BE49-F238E27FC236}">
                <a16:creationId xmlns:a16="http://schemas.microsoft.com/office/drawing/2014/main" id="{04C1D42A-2E8D-0470-102D-C645E86038D8}"/>
              </a:ext>
            </a:extLst>
          </p:cNvPr>
          <p:cNvSpPr txBox="1"/>
          <p:nvPr/>
        </p:nvSpPr>
        <p:spPr>
          <a:xfrm>
            <a:off x="9086482"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ERP JOURNEY</a:t>
            </a:r>
          </a:p>
        </p:txBody>
      </p:sp>
      <p:pic>
        <p:nvPicPr>
          <p:cNvPr id="26" name="Graphic 25">
            <a:extLst>
              <a:ext uri="{FF2B5EF4-FFF2-40B4-BE49-F238E27FC236}">
                <a16:creationId xmlns:a16="http://schemas.microsoft.com/office/drawing/2014/main" id="{A93186A3-285E-81B7-280F-F0F8559E803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75968" y="2799627"/>
            <a:ext cx="1438545" cy="1438545"/>
          </a:xfrm>
          <a:prstGeom prst="rect">
            <a:avLst/>
          </a:prstGeom>
        </p:spPr>
      </p:pic>
      <p:pic>
        <p:nvPicPr>
          <p:cNvPr id="3" name="Picture 2" descr="A logo with text and circles&#10;&#10;Description automatically generated with medium confidence">
            <a:extLst>
              <a:ext uri="{FF2B5EF4-FFF2-40B4-BE49-F238E27FC236}">
                <a16:creationId xmlns:a16="http://schemas.microsoft.com/office/drawing/2014/main" id="{2F2152D3-6C83-BE97-F122-7C596E4F0369}"/>
              </a:ext>
            </a:extLst>
          </p:cNvPr>
          <p:cNvPicPr>
            <a:picLocks noChangeAspect="1"/>
          </p:cNvPicPr>
          <p:nvPr/>
        </p:nvPicPr>
        <p:blipFill>
          <a:blip r:embed="rId8"/>
          <a:stretch>
            <a:fillRect/>
          </a:stretch>
        </p:blipFill>
        <p:spPr>
          <a:xfrm>
            <a:off x="4665038" y="3093239"/>
            <a:ext cx="2450603" cy="851319"/>
          </a:xfrm>
          <a:prstGeom prst="rect">
            <a:avLst/>
          </a:prstGeom>
        </p:spPr>
      </p:pic>
    </p:spTree>
    <p:extLst>
      <p:ext uri="{BB962C8B-B14F-4D97-AF65-F5344CB8AC3E}">
        <p14:creationId xmlns:p14="http://schemas.microsoft.com/office/powerpoint/2010/main" val="37503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00116AA-155D-0D6C-CAAE-3EA28E67D2CB}"/>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48EF2637-B895-999B-4781-9263BE55C6BE}"/>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B6248325-08E9-5F63-6E8B-B4AFB8122C4B}"/>
              </a:ext>
            </a:extLst>
          </p:cNvPr>
          <p:cNvSpPr>
            <a:spLocks noGrp="1"/>
          </p:cNvSpPr>
          <p:nvPr>
            <p:ph type="title"/>
          </p:nvPr>
        </p:nvSpPr>
        <p:spPr>
          <a:xfrm>
            <a:off x="192852" y="309423"/>
            <a:ext cx="10950102" cy="640066"/>
          </a:xfrm>
        </p:spPr>
        <p:txBody>
          <a:bodyPr>
            <a:normAutofit fontScale="90000"/>
          </a:bodyPr>
          <a:lstStyle/>
          <a:p>
            <a:r>
              <a:rPr lang="en-US" dirty="0"/>
              <a:t>SPEAKER </a:t>
            </a:r>
            <a:r>
              <a:rPr lang="en-US" b="1" dirty="0">
                <a:solidFill>
                  <a:schemeClr val="accent1"/>
                </a:solidFill>
                <a:latin typeface="Poppins" pitchFamily="2" charset="77"/>
                <a:cs typeface="Poppins" pitchFamily="2" charset="77"/>
              </a:rPr>
              <a:t>PANEL</a:t>
            </a:r>
          </a:p>
        </p:txBody>
      </p:sp>
      <p:sp>
        <p:nvSpPr>
          <p:cNvPr id="8" name="Google Shape;24;p30">
            <a:extLst>
              <a:ext uri="{FF2B5EF4-FFF2-40B4-BE49-F238E27FC236}">
                <a16:creationId xmlns:a16="http://schemas.microsoft.com/office/drawing/2014/main" id="{4FC3ED4C-DC47-1188-899F-0F04837A3FD1}"/>
              </a:ext>
            </a:extLst>
          </p:cNvPr>
          <p:cNvSpPr/>
          <p:nvPr/>
        </p:nvSpPr>
        <p:spPr>
          <a:xfrm>
            <a:off x="776771" y="2221470"/>
            <a:ext cx="5044965" cy="2069572"/>
          </a:xfrm>
          <a:prstGeom prst="roundRect">
            <a:avLst>
              <a:gd name="adj" fmla="val 689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25;p30">
            <a:extLst>
              <a:ext uri="{FF2B5EF4-FFF2-40B4-BE49-F238E27FC236}">
                <a16:creationId xmlns:a16="http://schemas.microsoft.com/office/drawing/2014/main" id="{8F21D854-97A7-67E8-CE55-B0A62E4D2921}"/>
              </a:ext>
            </a:extLst>
          </p:cNvPr>
          <p:cNvSpPr/>
          <p:nvPr/>
        </p:nvSpPr>
        <p:spPr>
          <a:xfrm rot="-5400000">
            <a:off x="183933" y="2814313"/>
            <a:ext cx="2069570" cy="883887"/>
          </a:xfrm>
          <a:prstGeom prst="round2SameRect">
            <a:avLst>
              <a:gd name="adj1" fmla="val 9969"/>
              <a:gd name="adj2" fmla="val 0"/>
            </a:avLst>
          </a:prstGeom>
          <a:solidFill>
            <a:srgbClr val="002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26;p30">
            <a:extLst>
              <a:ext uri="{FF2B5EF4-FFF2-40B4-BE49-F238E27FC236}">
                <a16:creationId xmlns:a16="http://schemas.microsoft.com/office/drawing/2014/main" id="{0888924F-E05C-A672-5FF8-6B537E015F8C}"/>
              </a:ext>
            </a:extLst>
          </p:cNvPr>
          <p:cNvSpPr/>
          <p:nvPr/>
        </p:nvSpPr>
        <p:spPr>
          <a:xfrm>
            <a:off x="6097989" y="2221470"/>
            <a:ext cx="5044965" cy="2069572"/>
          </a:xfrm>
          <a:prstGeom prst="roundRect">
            <a:avLst>
              <a:gd name="adj" fmla="val 689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27;p30">
            <a:extLst>
              <a:ext uri="{FF2B5EF4-FFF2-40B4-BE49-F238E27FC236}">
                <a16:creationId xmlns:a16="http://schemas.microsoft.com/office/drawing/2014/main" id="{BF8DCEE9-8285-9D31-C446-45712988E7F8}"/>
              </a:ext>
            </a:extLst>
          </p:cNvPr>
          <p:cNvSpPr/>
          <p:nvPr/>
        </p:nvSpPr>
        <p:spPr>
          <a:xfrm rot="-5400000">
            <a:off x="5505151" y="2814313"/>
            <a:ext cx="2069570" cy="883887"/>
          </a:xfrm>
          <a:prstGeom prst="round2SameRect">
            <a:avLst>
              <a:gd name="adj1" fmla="val 9969"/>
              <a:gd name="adj2" fmla="val 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descr="A person smiling at the camera&#10;&#10;Description automatically generated">
            <a:extLst>
              <a:ext uri="{FF2B5EF4-FFF2-40B4-BE49-F238E27FC236}">
                <a16:creationId xmlns:a16="http://schemas.microsoft.com/office/drawing/2014/main" id="{937917F8-F25A-F975-4E84-2066E80850C2}"/>
              </a:ext>
            </a:extLst>
          </p:cNvPr>
          <p:cNvPicPr>
            <a:picLocks noChangeAspect="1"/>
          </p:cNvPicPr>
          <p:nvPr/>
        </p:nvPicPr>
        <p:blipFill>
          <a:blip r:embed="rId4"/>
          <a:stretch>
            <a:fillRect/>
          </a:stretch>
        </p:blipFill>
        <p:spPr>
          <a:xfrm>
            <a:off x="1137442" y="2641762"/>
            <a:ext cx="1165999" cy="1165999"/>
          </a:xfrm>
          <a:prstGeom prst="rect">
            <a:avLst/>
          </a:prstGeom>
        </p:spPr>
      </p:pic>
      <p:sp>
        <p:nvSpPr>
          <p:cNvPr id="6" name="TextBox 5">
            <a:extLst>
              <a:ext uri="{FF2B5EF4-FFF2-40B4-BE49-F238E27FC236}">
                <a16:creationId xmlns:a16="http://schemas.microsoft.com/office/drawing/2014/main" id="{2711FBED-B0C5-E0BB-0D11-D3880F67C950}"/>
              </a:ext>
            </a:extLst>
          </p:cNvPr>
          <p:cNvSpPr txBox="1"/>
          <p:nvPr/>
        </p:nvSpPr>
        <p:spPr>
          <a:xfrm>
            <a:off x="2437434" y="2318596"/>
            <a:ext cx="3384302" cy="1723549"/>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Dan Wolf, Dir. Information Technology, Gachina</a:t>
            </a:r>
          </a:p>
          <a:p>
            <a:pPr marL="0" marR="0">
              <a:spcBef>
                <a:spcPts val="0"/>
              </a:spcBef>
              <a:spcAft>
                <a:spcPts val="1440"/>
              </a:spcAft>
            </a:pPr>
            <a:br>
              <a:rPr lang="en-US" sz="1600" b="0" i="0" dirty="0">
                <a:solidFill>
                  <a:srgbClr val="1D1C1D"/>
                </a:solidFill>
                <a:effectLst/>
                <a:latin typeface="Slack-Lato"/>
              </a:rPr>
            </a:br>
            <a:r>
              <a:rPr lang="en-US" sz="1000" dirty="0">
                <a:latin typeface="Arial" panose="020B0604020202020204" pitchFamily="34" charset="0"/>
                <a:cs typeface="Arial" panose="020B0604020202020204" pitchFamily="34" charset="0"/>
              </a:rPr>
              <a:t>Dan has been with Gachina since 2017, as the Director of IT. With an MS in Mechanical Engineering Controls and Manufacturing from San Jose State University and a BS in Mechanical Engineering from Cal Poly San Luis Obispo, Dan has over 25 years of experience in the semiconductor, medical, and education industries, and has been in IT and engineering operations management since 1997.</a:t>
            </a:r>
          </a:p>
        </p:txBody>
      </p:sp>
      <p:pic>
        <p:nvPicPr>
          <p:cNvPr id="2" name="Picture 1" descr="A person smiling at camera&#10;&#10;Description automatically generated">
            <a:extLst>
              <a:ext uri="{FF2B5EF4-FFF2-40B4-BE49-F238E27FC236}">
                <a16:creationId xmlns:a16="http://schemas.microsoft.com/office/drawing/2014/main" id="{3F29AECA-E69C-EC3A-BF18-6BA3B44921DF}"/>
              </a:ext>
            </a:extLst>
          </p:cNvPr>
          <p:cNvPicPr>
            <a:picLocks noChangeAspect="1"/>
          </p:cNvPicPr>
          <p:nvPr/>
        </p:nvPicPr>
        <p:blipFill>
          <a:blip r:embed="rId5"/>
          <a:stretch>
            <a:fillRect/>
          </a:stretch>
        </p:blipFill>
        <p:spPr>
          <a:xfrm>
            <a:off x="6539936" y="2641762"/>
            <a:ext cx="1228987" cy="1228987"/>
          </a:xfrm>
          <a:prstGeom prst="rect">
            <a:avLst/>
          </a:prstGeom>
        </p:spPr>
      </p:pic>
      <p:sp>
        <p:nvSpPr>
          <p:cNvPr id="5" name="TextBox 4">
            <a:extLst>
              <a:ext uri="{FF2B5EF4-FFF2-40B4-BE49-F238E27FC236}">
                <a16:creationId xmlns:a16="http://schemas.microsoft.com/office/drawing/2014/main" id="{65D44B1B-3DF6-7C2D-E3AF-06DEEF9E099C}"/>
              </a:ext>
            </a:extLst>
          </p:cNvPr>
          <p:cNvSpPr txBox="1"/>
          <p:nvPr/>
        </p:nvSpPr>
        <p:spPr>
          <a:xfrm>
            <a:off x="8045176" y="2318596"/>
            <a:ext cx="2818701" cy="221599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Caila Cohen, Partner, Caravel</a:t>
            </a:r>
          </a:p>
          <a:p>
            <a:pPr algn="l"/>
            <a:endParaRPr lang="en-US" sz="1000" dirty="0">
              <a:latin typeface="Arial" panose="020B0604020202020204" pitchFamily="34" charset="0"/>
              <a:cs typeface="Arial" panose="020B0604020202020204" pitchFamily="34" charset="0"/>
            </a:endParaRPr>
          </a:p>
          <a:p>
            <a:pPr marL="0" marR="0">
              <a:spcBef>
                <a:spcPts val="0"/>
              </a:spcBef>
              <a:spcAft>
                <a:spcPts val="0"/>
              </a:spcAft>
            </a:pPr>
            <a:r>
              <a:rPr lang="en-US" sz="1000" dirty="0">
                <a:latin typeface="Arial" panose="020B0604020202020204" pitchFamily="34" charset="0"/>
                <a:cs typeface="Arial" panose="020B0604020202020204" pitchFamily="34" charset="0"/>
              </a:rPr>
              <a:t>Caila heads up Caravel's Solution Engineering team and works with clients in all stages of their system lifecycle - evaluation, implementation, support and optimization. </a:t>
            </a:r>
          </a:p>
          <a:p>
            <a:pPr marL="0" marR="0">
              <a:spcBef>
                <a:spcPts val="0"/>
              </a:spcBef>
              <a:spcAft>
                <a:spcPts val="0"/>
              </a:spcAft>
            </a:pPr>
            <a:endParaRPr lang="en-US" sz="1000" dirty="0">
              <a:latin typeface="Arial" panose="020B0604020202020204" pitchFamily="34" charset="0"/>
              <a:cs typeface="Arial" panose="020B0604020202020204" pitchFamily="34" charset="0"/>
            </a:endParaRPr>
          </a:p>
          <a:p>
            <a:pPr marL="0" marR="0">
              <a:spcBef>
                <a:spcPts val="0"/>
              </a:spcBef>
              <a:spcAft>
                <a:spcPts val="0"/>
              </a:spcAft>
            </a:pPr>
            <a:r>
              <a:rPr lang="en-US" sz="1000" dirty="0">
                <a:latin typeface="Arial" panose="020B0604020202020204" pitchFamily="34" charset="0"/>
                <a:cs typeface="Arial" panose="020B0604020202020204" pitchFamily="34" charset="0"/>
              </a:rPr>
              <a:t>Caila is an Engineer by trade but spent many years implementing NetSuite for various types of organizations across verticals. </a:t>
            </a:r>
          </a:p>
          <a:p>
            <a:pPr marL="0" marR="0">
              <a:spcBef>
                <a:spcPts val="0"/>
              </a:spcBef>
              <a:spcAft>
                <a:spcPts val="0"/>
              </a:spcAft>
            </a:pPr>
            <a:r>
              <a:rPr lang="en-US" sz="1000" dirty="0">
                <a:solidFill>
                  <a:srgbClr val="000000"/>
                </a:solidFill>
                <a:effectLst/>
                <a:latin typeface="Aptos" panose="020B0004020202020204" pitchFamily="34"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p>
            <a:pPr algn="l"/>
            <a:endParaRPr lang="en-US" sz="100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66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B66B9E6F-BEF0-A154-A145-4A4CC36AC8DE}"/>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8BC87E01-923B-87C7-CAEF-C14F5A7837DD}"/>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A560605D-FBC2-30FB-EBF9-41D6D6E1CA6F}"/>
              </a:ext>
            </a:extLst>
          </p:cNvPr>
          <p:cNvSpPr>
            <a:spLocks noGrp="1"/>
          </p:cNvSpPr>
          <p:nvPr>
            <p:ph type="title"/>
          </p:nvPr>
        </p:nvSpPr>
        <p:spPr>
          <a:xfrm>
            <a:off x="192852" y="309423"/>
            <a:ext cx="10950102" cy="640066"/>
          </a:xfrm>
        </p:spPr>
        <p:txBody>
          <a:bodyPr>
            <a:normAutofit fontScale="90000"/>
          </a:bodyPr>
          <a:lstStyle/>
          <a:p>
            <a:r>
              <a:rPr lang="en-US" dirty="0"/>
              <a:t>ABOUT </a:t>
            </a:r>
            <a:r>
              <a:rPr lang="en-US" b="1" dirty="0">
                <a:solidFill>
                  <a:schemeClr val="accent1"/>
                </a:solidFill>
                <a:latin typeface="Poppins" pitchFamily="2" charset="77"/>
                <a:cs typeface="Poppins" pitchFamily="2" charset="77"/>
              </a:rPr>
              <a:t>CARAVEL</a:t>
            </a:r>
          </a:p>
        </p:txBody>
      </p:sp>
      <p:cxnSp>
        <p:nvCxnSpPr>
          <p:cNvPr id="2" name="Straight Connector 1">
            <a:extLst>
              <a:ext uri="{FF2B5EF4-FFF2-40B4-BE49-F238E27FC236}">
                <a16:creationId xmlns:a16="http://schemas.microsoft.com/office/drawing/2014/main" id="{33D7682F-0748-FA2E-6BBC-5E3BBD3C3D9E}"/>
              </a:ext>
            </a:extLst>
          </p:cNvPr>
          <p:cNvCxnSpPr>
            <a:cxnSpLocks/>
          </p:cNvCxnSpPr>
          <p:nvPr/>
        </p:nvCxnSpPr>
        <p:spPr>
          <a:xfrm>
            <a:off x="647700" y="3688166"/>
            <a:ext cx="1103469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9668EF6-F926-E84A-70B2-3C63FD73FA28}"/>
              </a:ext>
            </a:extLst>
          </p:cNvPr>
          <p:cNvCxnSpPr>
            <a:cxnSpLocks/>
          </p:cNvCxnSpPr>
          <p:nvPr/>
        </p:nvCxnSpPr>
        <p:spPr>
          <a:xfrm>
            <a:off x="6520064" y="1313481"/>
            <a:ext cx="0" cy="237468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D9CF08-ED28-AE94-5D52-6B3BF6E5CF33}"/>
              </a:ext>
            </a:extLst>
          </p:cNvPr>
          <p:cNvCxnSpPr>
            <a:cxnSpLocks/>
          </p:cNvCxnSpPr>
          <p:nvPr/>
        </p:nvCxnSpPr>
        <p:spPr>
          <a:xfrm>
            <a:off x="5989178" y="3688166"/>
            <a:ext cx="0" cy="206624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2" descr="Oracle Netsuite Logo | ? logo, Vector logo, Logo branding">
            <a:extLst>
              <a:ext uri="{FF2B5EF4-FFF2-40B4-BE49-F238E27FC236}">
                <a16:creationId xmlns:a16="http://schemas.microsoft.com/office/drawing/2014/main" id="{4A27D414-2ECD-CCD7-C82A-19140FB3C7D8}"/>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30506" b="31947"/>
          <a:stretch/>
        </p:blipFill>
        <p:spPr bwMode="auto">
          <a:xfrm>
            <a:off x="1320274" y="3998760"/>
            <a:ext cx="1946137" cy="730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8E1315F-E755-092B-F346-E5248057C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789" y="4772949"/>
            <a:ext cx="1038596" cy="7265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774BBA-B8DE-545A-1C6F-BD3110FD7432}"/>
              </a:ext>
            </a:extLst>
          </p:cNvPr>
          <p:cNvPicPr>
            <a:picLocks noChangeAspect="1"/>
          </p:cNvPicPr>
          <p:nvPr/>
        </p:nvPicPr>
        <p:blipFill>
          <a:blip r:embed="rId6"/>
          <a:stretch>
            <a:fillRect/>
          </a:stretch>
        </p:blipFill>
        <p:spPr>
          <a:xfrm>
            <a:off x="1179733" y="4838688"/>
            <a:ext cx="2227221" cy="584271"/>
          </a:xfrm>
          <a:prstGeom prst="rect">
            <a:avLst/>
          </a:prstGeom>
        </p:spPr>
      </p:pic>
      <p:pic>
        <p:nvPicPr>
          <p:cNvPr id="14" name="Picture 13">
            <a:extLst>
              <a:ext uri="{FF2B5EF4-FFF2-40B4-BE49-F238E27FC236}">
                <a16:creationId xmlns:a16="http://schemas.microsoft.com/office/drawing/2014/main" id="{B1F4AF06-EB89-AD9B-E97E-76D85DBD9EC2}"/>
              </a:ext>
            </a:extLst>
          </p:cNvPr>
          <p:cNvPicPr>
            <a:picLocks noChangeAspect="1"/>
          </p:cNvPicPr>
          <p:nvPr/>
        </p:nvPicPr>
        <p:blipFill>
          <a:blip r:embed="rId7"/>
          <a:stretch>
            <a:fillRect/>
          </a:stretch>
        </p:blipFill>
        <p:spPr>
          <a:xfrm>
            <a:off x="3406372" y="3985516"/>
            <a:ext cx="2146971" cy="706114"/>
          </a:xfrm>
          <a:prstGeom prst="rect">
            <a:avLst/>
          </a:prstGeom>
        </p:spPr>
      </p:pic>
      <p:pic>
        <p:nvPicPr>
          <p:cNvPr id="15" name="Picture 14">
            <a:extLst>
              <a:ext uri="{FF2B5EF4-FFF2-40B4-BE49-F238E27FC236}">
                <a16:creationId xmlns:a16="http://schemas.microsoft.com/office/drawing/2014/main" id="{C662A3FB-12F7-7BFB-9723-E18C253F8A9E}"/>
              </a:ext>
            </a:extLst>
          </p:cNvPr>
          <p:cNvPicPr>
            <a:picLocks noChangeAspect="1"/>
          </p:cNvPicPr>
          <p:nvPr/>
        </p:nvPicPr>
        <p:blipFill>
          <a:blip r:embed="rId8"/>
          <a:stretch>
            <a:fillRect/>
          </a:stretch>
        </p:blipFill>
        <p:spPr>
          <a:xfrm>
            <a:off x="6728531" y="1552778"/>
            <a:ext cx="4745393" cy="1771396"/>
          </a:xfrm>
          <a:prstGeom prst="rect">
            <a:avLst/>
          </a:prstGeom>
        </p:spPr>
      </p:pic>
      <p:pic>
        <p:nvPicPr>
          <p:cNvPr id="16" name="Picture 15">
            <a:extLst>
              <a:ext uri="{FF2B5EF4-FFF2-40B4-BE49-F238E27FC236}">
                <a16:creationId xmlns:a16="http://schemas.microsoft.com/office/drawing/2014/main" id="{B596B4E7-B5DA-296C-3A66-3804266BB5D5}"/>
              </a:ext>
            </a:extLst>
          </p:cNvPr>
          <p:cNvPicPr>
            <a:picLocks noChangeAspect="1"/>
          </p:cNvPicPr>
          <p:nvPr/>
        </p:nvPicPr>
        <p:blipFill rotWithShape="1">
          <a:blip r:embed="rId9"/>
          <a:srcRect t="26648" b="25667"/>
          <a:stretch/>
        </p:blipFill>
        <p:spPr>
          <a:xfrm>
            <a:off x="6165046" y="4291455"/>
            <a:ext cx="5722153" cy="1213388"/>
          </a:xfrm>
          <a:prstGeom prst="rect">
            <a:avLst/>
          </a:prstGeom>
        </p:spPr>
      </p:pic>
      <p:pic>
        <p:nvPicPr>
          <p:cNvPr id="17" name="Picture 16">
            <a:extLst>
              <a:ext uri="{FF2B5EF4-FFF2-40B4-BE49-F238E27FC236}">
                <a16:creationId xmlns:a16="http://schemas.microsoft.com/office/drawing/2014/main" id="{E7AB7113-A4AE-80F6-FD30-D3E69F17B5E1}"/>
              </a:ext>
            </a:extLst>
          </p:cNvPr>
          <p:cNvPicPr>
            <a:picLocks noChangeAspect="1"/>
          </p:cNvPicPr>
          <p:nvPr/>
        </p:nvPicPr>
        <p:blipFill>
          <a:blip r:embed="rId10"/>
          <a:stretch>
            <a:fillRect/>
          </a:stretch>
        </p:blipFill>
        <p:spPr>
          <a:xfrm>
            <a:off x="1439425" y="1121563"/>
            <a:ext cx="3395249" cy="1507075"/>
          </a:xfrm>
          <a:prstGeom prst="rect">
            <a:avLst/>
          </a:prstGeom>
        </p:spPr>
      </p:pic>
      <p:pic>
        <p:nvPicPr>
          <p:cNvPr id="18" name="Picture 17">
            <a:extLst>
              <a:ext uri="{FF2B5EF4-FFF2-40B4-BE49-F238E27FC236}">
                <a16:creationId xmlns:a16="http://schemas.microsoft.com/office/drawing/2014/main" id="{75F58A9F-8358-C5F9-3BCE-A050FC00C7DE}"/>
              </a:ext>
            </a:extLst>
          </p:cNvPr>
          <p:cNvPicPr>
            <a:picLocks noChangeAspect="1"/>
          </p:cNvPicPr>
          <p:nvPr/>
        </p:nvPicPr>
        <p:blipFill>
          <a:blip r:embed="rId11"/>
          <a:stretch>
            <a:fillRect/>
          </a:stretch>
        </p:blipFill>
        <p:spPr>
          <a:xfrm>
            <a:off x="635313" y="2864695"/>
            <a:ext cx="5780518" cy="576088"/>
          </a:xfrm>
          <a:prstGeom prst="rect">
            <a:avLst/>
          </a:prstGeom>
        </p:spPr>
      </p:pic>
    </p:spTree>
    <p:extLst>
      <p:ext uri="{BB962C8B-B14F-4D97-AF65-F5344CB8AC3E}">
        <p14:creationId xmlns:p14="http://schemas.microsoft.com/office/powerpoint/2010/main" val="12147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251AC243-59B7-BBD7-8568-B2EB3782A4BA}"/>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999FE286-5A88-C79F-A478-C97A34E1E481}"/>
              </a:ext>
            </a:extLst>
          </p:cNvPr>
          <p:cNvPicPr preferRelativeResize="0"/>
          <p:nvPr/>
        </p:nvPicPr>
        <p:blipFill rotWithShape="1">
          <a:blip r:embed="rId3">
            <a:alphaModFix amt="5000"/>
          </a:blip>
          <a:srcRect/>
          <a:stretch/>
        </p:blipFill>
        <p:spPr>
          <a:xfrm>
            <a:off x="-1" y="0"/>
            <a:ext cx="12192000" cy="6376416"/>
          </a:xfrm>
          <a:prstGeom prst="rect">
            <a:avLst/>
          </a:prstGeom>
          <a:noFill/>
          <a:ln>
            <a:noFill/>
          </a:ln>
        </p:spPr>
      </p:pic>
      <p:sp>
        <p:nvSpPr>
          <p:cNvPr id="7" name="Title 6">
            <a:extLst>
              <a:ext uri="{FF2B5EF4-FFF2-40B4-BE49-F238E27FC236}">
                <a16:creationId xmlns:a16="http://schemas.microsoft.com/office/drawing/2014/main" id="{287BD086-DCC2-B5C0-07A9-03914DA9EDDB}"/>
              </a:ext>
            </a:extLst>
          </p:cNvPr>
          <p:cNvSpPr>
            <a:spLocks noGrp="1"/>
          </p:cNvSpPr>
          <p:nvPr>
            <p:ph type="title"/>
          </p:nvPr>
        </p:nvSpPr>
        <p:spPr>
          <a:xfrm>
            <a:off x="192852" y="309423"/>
            <a:ext cx="10950102" cy="640066"/>
          </a:xfrm>
        </p:spPr>
        <p:txBody>
          <a:bodyPr>
            <a:normAutofit fontScale="90000"/>
          </a:bodyPr>
          <a:lstStyle/>
          <a:p>
            <a:r>
              <a:rPr lang="en-US" dirty="0"/>
              <a:t>ABOUT </a:t>
            </a:r>
            <a:r>
              <a:rPr lang="en-US" b="1" dirty="0">
                <a:solidFill>
                  <a:schemeClr val="accent1"/>
                </a:solidFill>
                <a:latin typeface="Poppins" pitchFamily="2" charset="77"/>
                <a:cs typeface="Poppins" pitchFamily="2" charset="77"/>
              </a:rPr>
              <a:t>Gachina Landscape Management</a:t>
            </a:r>
          </a:p>
        </p:txBody>
      </p:sp>
      <p:cxnSp>
        <p:nvCxnSpPr>
          <p:cNvPr id="3" name="Straight Connector 2">
            <a:extLst>
              <a:ext uri="{FF2B5EF4-FFF2-40B4-BE49-F238E27FC236}">
                <a16:creationId xmlns:a16="http://schemas.microsoft.com/office/drawing/2014/main" id="{BA79C985-9C26-4421-3655-2A4E9C38EC76}"/>
              </a:ext>
            </a:extLst>
          </p:cNvPr>
          <p:cNvCxnSpPr>
            <a:cxnSpLocks/>
          </p:cNvCxnSpPr>
          <p:nvPr/>
        </p:nvCxnSpPr>
        <p:spPr>
          <a:xfrm>
            <a:off x="5724537" y="1326007"/>
            <a:ext cx="0" cy="464890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D922B9-E5F3-F70C-F1BB-0CD26148F0D7}"/>
              </a:ext>
            </a:extLst>
          </p:cNvPr>
          <p:cNvSpPr txBox="1"/>
          <p:nvPr/>
        </p:nvSpPr>
        <p:spPr>
          <a:xfrm>
            <a:off x="6095999" y="1515496"/>
            <a:ext cx="5540669" cy="3970318"/>
          </a:xfrm>
          <a:prstGeom prst="rect">
            <a:avLst/>
          </a:prstGeom>
          <a:noFill/>
        </p:spPr>
        <p:txBody>
          <a:bodyPr wrap="square" rtlCol="0">
            <a:spAutoFit/>
          </a:bodyPr>
          <a:lstStyle/>
          <a:p>
            <a:r>
              <a:rPr lang="en-US" sz="1800" b="1" dirty="0">
                <a:solidFill>
                  <a:srgbClr val="456555"/>
                </a:solidFill>
                <a:latin typeface="Aptos" panose="020B0004020202020204" pitchFamily="34" charset="0"/>
              </a:rPr>
              <a:t>INDUSTRY | </a:t>
            </a:r>
            <a:r>
              <a:rPr lang="en-US" sz="1800" dirty="0">
                <a:solidFill>
                  <a:srgbClr val="456555"/>
                </a:solidFill>
                <a:latin typeface="Aptos" panose="020B0004020202020204" pitchFamily="34" charset="0"/>
              </a:rPr>
              <a:t>Commercial and Estate Landscape Management</a:t>
            </a:r>
          </a:p>
          <a:p>
            <a:endParaRPr lang="en-US" sz="1800" b="1" dirty="0">
              <a:solidFill>
                <a:schemeClr val="bg1">
                  <a:lumMod val="50000"/>
                </a:schemeClr>
              </a:solidFill>
              <a:latin typeface="Aptos" panose="020B0004020202020204" pitchFamily="34" charset="0"/>
            </a:endParaRPr>
          </a:p>
          <a:p>
            <a:r>
              <a:rPr lang="en-US" b="1" dirty="0">
                <a:solidFill>
                  <a:srgbClr val="BAA357"/>
                </a:solidFill>
                <a:latin typeface="Aptos" panose="020B0004020202020204" pitchFamily="34" charset="0"/>
              </a:rPr>
              <a:t>BUSINESS</a:t>
            </a:r>
          </a:p>
          <a:p>
            <a:r>
              <a:rPr lang="en-US" sz="1800" b="1" dirty="0">
                <a:solidFill>
                  <a:srgbClr val="BAA357"/>
                </a:solidFill>
                <a:latin typeface="Aptos" panose="020B0004020202020204" pitchFamily="34" charset="0"/>
              </a:rPr>
              <a:t>DESCRIPTION | </a:t>
            </a:r>
            <a:r>
              <a:rPr lang="en-US" dirty="0">
                <a:solidFill>
                  <a:srgbClr val="BAA357"/>
                </a:solidFill>
                <a:latin typeface="Aptos" panose="020B0004020202020204" pitchFamily="34" charset="0"/>
              </a:rPr>
              <a:t>Gachina manages client landscape assets through regenerative solutions, plant health care programs, smart water management practices, and strategic future planning.</a:t>
            </a:r>
          </a:p>
          <a:p>
            <a:endParaRPr lang="en-US" sz="1800" b="1" dirty="0">
              <a:solidFill>
                <a:srgbClr val="BAA357"/>
              </a:solidFill>
              <a:latin typeface="Aptos" panose="020B0004020202020204" pitchFamily="34" charset="0"/>
            </a:endParaRPr>
          </a:p>
          <a:p>
            <a:endParaRPr lang="en-US" sz="1800" b="1" dirty="0">
              <a:solidFill>
                <a:schemeClr val="bg1">
                  <a:lumMod val="50000"/>
                </a:schemeClr>
              </a:solidFill>
              <a:latin typeface="Aptos" panose="020B0004020202020204" pitchFamily="34" charset="0"/>
            </a:endParaRPr>
          </a:p>
          <a:p>
            <a:r>
              <a:rPr lang="en-US" sz="1800" b="1" dirty="0">
                <a:solidFill>
                  <a:srgbClr val="456555"/>
                </a:solidFill>
                <a:latin typeface="Aptos" panose="020B0004020202020204" pitchFamily="34" charset="0"/>
              </a:rPr>
              <a:t>EMPLOYEES | </a:t>
            </a:r>
            <a:r>
              <a:rPr lang="en-US" sz="1800" dirty="0">
                <a:solidFill>
                  <a:srgbClr val="456555"/>
                </a:solidFill>
                <a:latin typeface="Aptos" panose="020B0004020202020204" pitchFamily="34" charset="0"/>
              </a:rPr>
              <a:t>367</a:t>
            </a:r>
          </a:p>
          <a:p>
            <a:endParaRPr lang="en-US" b="1" dirty="0">
              <a:solidFill>
                <a:schemeClr val="bg1">
                  <a:lumMod val="50000"/>
                </a:schemeClr>
              </a:solidFill>
              <a:latin typeface="Aptos" panose="020B0004020202020204" pitchFamily="34" charset="0"/>
            </a:endParaRPr>
          </a:p>
          <a:p>
            <a:r>
              <a:rPr lang="en-US" b="1" dirty="0">
                <a:solidFill>
                  <a:srgbClr val="BAA357"/>
                </a:solidFill>
                <a:latin typeface="Aptos" panose="020B0004020202020204" pitchFamily="34" charset="0"/>
              </a:rPr>
              <a:t>HEADQUARTERS</a:t>
            </a:r>
            <a:r>
              <a:rPr lang="en-US" sz="1800" b="1" dirty="0">
                <a:solidFill>
                  <a:srgbClr val="BAA357"/>
                </a:solidFill>
                <a:latin typeface="Aptos" panose="020B0004020202020204" pitchFamily="34" charset="0"/>
              </a:rPr>
              <a:t> | </a:t>
            </a:r>
            <a:r>
              <a:rPr lang="en-US" sz="1800" dirty="0">
                <a:solidFill>
                  <a:srgbClr val="BAA357"/>
                </a:solidFill>
                <a:latin typeface="Aptos" panose="020B0004020202020204" pitchFamily="34" charset="0"/>
              </a:rPr>
              <a:t>Menlo Park, CA</a:t>
            </a:r>
          </a:p>
          <a:p>
            <a:endParaRPr lang="en-US" sz="1800" dirty="0">
              <a:solidFill>
                <a:schemeClr val="bg1">
                  <a:lumMod val="50000"/>
                </a:schemeClr>
              </a:solidFill>
              <a:latin typeface="Aptos" panose="020B0004020202020204" pitchFamily="34" charset="0"/>
            </a:endParaRPr>
          </a:p>
        </p:txBody>
      </p:sp>
      <p:pic>
        <p:nvPicPr>
          <p:cNvPr id="2" name="Picture 1" descr="A logo with text and circles&#10;&#10;Description automatically generated with medium confidence">
            <a:extLst>
              <a:ext uri="{FF2B5EF4-FFF2-40B4-BE49-F238E27FC236}">
                <a16:creationId xmlns:a16="http://schemas.microsoft.com/office/drawing/2014/main" id="{24049A1E-FA23-581C-3FE2-B257E4516562}"/>
              </a:ext>
            </a:extLst>
          </p:cNvPr>
          <p:cNvPicPr>
            <a:picLocks noChangeAspect="1"/>
          </p:cNvPicPr>
          <p:nvPr/>
        </p:nvPicPr>
        <p:blipFill>
          <a:blip r:embed="rId4"/>
          <a:stretch>
            <a:fillRect/>
          </a:stretch>
        </p:blipFill>
        <p:spPr>
          <a:xfrm>
            <a:off x="1275885" y="2824936"/>
            <a:ext cx="2450603" cy="851319"/>
          </a:xfrm>
          <a:prstGeom prst="rect">
            <a:avLst/>
          </a:prstGeom>
        </p:spPr>
      </p:pic>
    </p:spTree>
    <p:extLst>
      <p:ext uri="{BB962C8B-B14F-4D97-AF65-F5344CB8AC3E}">
        <p14:creationId xmlns:p14="http://schemas.microsoft.com/office/powerpoint/2010/main" val="200570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A111B3C0-8060-40B8-7C64-377839B65476}"/>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70E3B28F-3BB5-6F89-3A1F-8C9874A8038E}"/>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9" name="Google Shape;357;p14">
            <a:extLst>
              <a:ext uri="{FF2B5EF4-FFF2-40B4-BE49-F238E27FC236}">
                <a16:creationId xmlns:a16="http://schemas.microsoft.com/office/drawing/2014/main" id="{21AD0A80-DE65-AD1F-C0D3-6BFA072F63C5}"/>
              </a:ext>
            </a:extLst>
          </p:cNvPr>
          <p:cNvSpPr/>
          <p:nvPr/>
        </p:nvSpPr>
        <p:spPr>
          <a:xfrm>
            <a:off x="8070377" y="1645920"/>
            <a:ext cx="3749040" cy="3749040"/>
          </a:xfrm>
          <a:prstGeom prst="rect">
            <a:avLst/>
          </a:prstGeom>
          <a:solidFill>
            <a:srgbClr val="4565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358;p14">
            <a:extLst>
              <a:ext uri="{FF2B5EF4-FFF2-40B4-BE49-F238E27FC236}">
                <a16:creationId xmlns:a16="http://schemas.microsoft.com/office/drawing/2014/main" id="{FCAE35BA-2C2E-CFE5-969E-FF63CAFBA8D5}"/>
              </a:ext>
            </a:extLst>
          </p:cNvPr>
          <p:cNvSpPr/>
          <p:nvPr/>
        </p:nvSpPr>
        <p:spPr>
          <a:xfrm>
            <a:off x="391817" y="1645920"/>
            <a:ext cx="3749040" cy="3749040"/>
          </a:xfrm>
          <a:prstGeom prst="rect">
            <a:avLst/>
          </a:prstGeom>
          <a:solidFill>
            <a:srgbClr val="4565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359;p14">
            <a:extLst>
              <a:ext uri="{FF2B5EF4-FFF2-40B4-BE49-F238E27FC236}">
                <a16:creationId xmlns:a16="http://schemas.microsoft.com/office/drawing/2014/main" id="{4F699247-CB87-E5C3-32E2-AA4B3D4F2DED}"/>
              </a:ext>
            </a:extLst>
          </p:cNvPr>
          <p:cNvSpPr/>
          <p:nvPr/>
        </p:nvSpPr>
        <p:spPr>
          <a:xfrm>
            <a:off x="529905"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361;p14">
            <a:extLst>
              <a:ext uri="{FF2B5EF4-FFF2-40B4-BE49-F238E27FC236}">
                <a16:creationId xmlns:a16="http://schemas.microsoft.com/office/drawing/2014/main" id="{7D9F694D-909E-1D44-E161-266048EFDF7D}"/>
              </a:ext>
            </a:extLst>
          </p:cNvPr>
          <p:cNvSpPr/>
          <p:nvPr/>
        </p:nvSpPr>
        <p:spPr>
          <a:xfrm>
            <a:off x="823548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39FA36D7-928F-A937-C820-FD3FAF7C3190}"/>
              </a:ext>
            </a:extLst>
          </p:cNvPr>
          <p:cNvSpPr>
            <a:spLocks noGrp="1"/>
          </p:cNvSpPr>
          <p:nvPr>
            <p:ph type="title"/>
          </p:nvPr>
        </p:nvSpPr>
        <p:spPr>
          <a:xfrm>
            <a:off x="192852" y="309423"/>
            <a:ext cx="10950102" cy="640066"/>
          </a:xfrm>
        </p:spPr>
        <p:txBody>
          <a:bodyPr>
            <a:normAutofit fontScale="90000"/>
          </a:bodyPr>
          <a:lstStyle/>
          <a:p>
            <a:r>
              <a:rPr lang="en-US" dirty="0"/>
              <a:t>ERP </a:t>
            </a:r>
            <a:r>
              <a:rPr lang="en-US" b="1" dirty="0">
                <a:solidFill>
                  <a:schemeClr val="accent1"/>
                </a:solidFill>
                <a:latin typeface="Poppins" pitchFamily="2" charset="77"/>
                <a:cs typeface="Poppins" pitchFamily="2" charset="77"/>
              </a:rPr>
              <a:t>JOURNEY</a:t>
            </a:r>
          </a:p>
        </p:txBody>
      </p:sp>
      <p:sp>
        <p:nvSpPr>
          <p:cNvPr id="17" name="Google Shape;364;p14">
            <a:extLst>
              <a:ext uri="{FF2B5EF4-FFF2-40B4-BE49-F238E27FC236}">
                <a16:creationId xmlns:a16="http://schemas.microsoft.com/office/drawing/2014/main" id="{6EA0A7AB-CDC6-7157-458B-18F1E1101EFE}"/>
              </a:ext>
            </a:extLst>
          </p:cNvPr>
          <p:cNvSpPr/>
          <p:nvPr/>
        </p:nvSpPr>
        <p:spPr>
          <a:xfrm>
            <a:off x="8503167" y="1980374"/>
            <a:ext cx="2842007" cy="274434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ERP GOALS</a:t>
            </a:r>
          </a:p>
          <a:p>
            <a:pPr marL="0" marR="0" lvl="0" indent="0" algn="ctr" rtl="0">
              <a:spcBef>
                <a:spcPts val="0"/>
              </a:spcBef>
              <a:spcAft>
                <a:spcPts val="0"/>
              </a:spcAft>
              <a:buNone/>
            </a:pPr>
            <a:endParaRPr lang="en-US" sz="2000" b="1" dirty="0">
              <a:solidFill>
                <a:schemeClr val="bg1">
                  <a:lumMod val="50000"/>
                </a:schemeClr>
              </a:solidFill>
              <a:latin typeface="Aptos" panose="020B0004020202020204" pitchFamily="34" charset="0"/>
              <a:cs typeface="Poppins"/>
              <a:sym typeface="Poppins"/>
            </a:endParaRPr>
          </a:p>
          <a:p>
            <a:pPr marL="342900" marR="304165" lvl="0" indent="-342900">
              <a:spcBef>
                <a:spcPts val="185"/>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Improve Planning and Budgeting with ERP integrated system</a:t>
            </a:r>
          </a:p>
          <a:p>
            <a:pPr marL="342900" marR="304165" lvl="0" indent="-342900">
              <a:spcBef>
                <a:spcPts val="185"/>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Improve AR ageing</a:t>
            </a:r>
          </a:p>
          <a:p>
            <a:pPr marL="342900" marR="304165" lvl="0" indent="-342900">
              <a:spcBef>
                <a:spcPts val="185"/>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PO workflow process</a:t>
            </a:r>
          </a:p>
          <a:p>
            <a:pPr marL="342900" marR="304165" lvl="0" indent="-342900">
              <a:spcBef>
                <a:spcPts val="185"/>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Improve accounting teams processes, more efficient</a:t>
            </a:r>
          </a:p>
          <a:p>
            <a:pPr marL="342900" marR="304165" lvl="0" indent="-342900">
              <a:spcBef>
                <a:spcPts val="185"/>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System to go paperless</a:t>
            </a:r>
          </a:p>
          <a:p>
            <a:pPr marL="0" marR="0" lvl="0" indent="0" algn="ctr" rtl="0">
              <a:spcBef>
                <a:spcPts val="0"/>
              </a:spcBef>
              <a:spcAft>
                <a:spcPts val="0"/>
              </a:spcAft>
              <a:buNone/>
            </a:pPr>
            <a:endParaRPr dirty="0">
              <a:solidFill>
                <a:schemeClr val="bg1">
                  <a:lumMod val="50000"/>
                </a:schemeClr>
              </a:solidFill>
              <a:latin typeface="Aptos" panose="020B0004020202020204" pitchFamily="34" charset="0"/>
            </a:endParaRPr>
          </a:p>
        </p:txBody>
      </p:sp>
      <p:sp>
        <p:nvSpPr>
          <p:cNvPr id="18" name="Google Shape;365;p14">
            <a:extLst>
              <a:ext uri="{FF2B5EF4-FFF2-40B4-BE49-F238E27FC236}">
                <a16:creationId xmlns:a16="http://schemas.microsoft.com/office/drawing/2014/main" id="{64004E2E-8554-6043-2494-A278B2F5FF22}"/>
              </a:ext>
            </a:extLst>
          </p:cNvPr>
          <p:cNvSpPr/>
          <p:nvPr/>
        </p:nvSpPr>
        <p:spPr>
          <a:xfrm>
            <a:off x="846826" y="1980374"/>
            <a:ext cx="2842007" cy="320087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SYSTEMS</a:t>
            </a:r>
            <a:br>
              <a:rPr lang="en-US" sz="2000" b="1" dirty="0">
                <a:solidFill>
                  <a:schemeClr val="bg1">
                    <a:lumMod val="50000"/>
                  </a:schemeClr>
                </a:solidFill>
                <a:latin typeface="Aptos" panose="020B0004020202020204" pitchFamily="34" charset="0"/>
                <a:ea typeface="Poppins"/>
                <a:cs typeface="Poppins"/>
                <a:sym typeface="Poppins"/>
              </a:rPr>
            </a:br>
            <a:endParaRPr lang="en-US" sz="2000" b="1" dirty="0">
              <a:solidFill>
                <a:schemeClr val="bg1">
                  <a:lumMod val="50000"/>
                </a:schemeClr>
              </a:solidFill>
              <a:latin typeface="Aptos" panose="020B0004020202020204" pitchFamily="34" charset="0"/>
              <a:cs typeface="Poppins"/>
              <a:sym typeface="Poppins"/>
            </a:endParaRP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Great Plains</a:t>
            </a: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Aspire</a:t>
            </a: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ADP</a:t>
            </a: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Jitterbit</a:t>
            </a:r>
          </a:p>
          <a:p>
            <a:pPr marL="285750" marR="0" lvl="0" indent="-285750" rtl="0">
              <a:spcBef>
                <a:spcPts val="0"/>
              </a:spcBef>
              <a:spcAft>
                <a:spcPts val="0"/>
              </a:spcAft>
              <a:buFont typeface="Arial" panose="020B0604020202020204" pitchFamily="34" charset="0"/>
              <a:buChar char="•"/>
            </a:pPr>
            <a:endParaRPr lang="en-US" sz="1400" dirty="0">
              <a:solidFill>
                <a:schemeClr val="bg1">
                  <a:lumMod val="50000"/>
                </a:schemeClr>
              </a:solidFill>
              <a:latin typeface="Aptos" panose="020B0004020202020204" pitchFamily="34" charset="0"/>
              <a:cs typeface="Poppins"/>
              <a:sym typeface="Poppins"/>
            </a:endParaRPr>
          </a:p>
          <a:p>
            <a:pPr marL="285750" marR="0" lvl="0" indent="-285750" rtl="0">
              <a:spcBef>
                <a:spcPts val="0"/>
              </a:spcBef>
              <a:spcAft>
                <a:spcPts val="0"/>
              </a:spcAft>
              <a:buFont typeface="Arial" panose="020B0604020202020204" pitchFamily="34" charset="0"/>
              <a:buChar char="•"/>
            </a:pPr>
            <a:endParaRPr lang="en-US" sz="1400" dirty="0">
              <a:solidFill>
                <a:schemeClr val="bg1">
                  <a:lumMod val="50000"/>
                </a:schemeClr>
              </a:solidFill>
              <a:latin typeface="Aptos" panose="020B0004020202020204" pitchFamily="34" charset="0"/>
              <a:cs typeface="Poppins"/>
              <a:sym typeface="Poppins"/>
            </a:endParaRP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HubSpot</a:t>
            </a: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MS SQL</a:t>
            </a: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Power BI</a:t>
            </a: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GoCanvas</a:t>
            </a:r>
          </a:p>
          <a:p>
            <a:pPr marL="285750" marR="0" lvl="0" indent="-28575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Azuga</a:t>
            </a:r>
          </a:p>
          <a:p>
            <a:pPr marL="285750" marR="0" lvl="0" indent="-285750" rtl="0">
              <a:spcBef>
                <a:spcPts val="0"/>
              </a:spcBef>
              <a:spcAft>
                <a:spcPts val="0"/>
              </a:spcAft>
              <a:buFont typeface="Arial" panose="020B0604020202020204" pitchFamily="34" charset="0"/>
              <a:buChar char="•"/>
            </a:pPr>
            <a:r>
              <a:rPr lang="en-US" sz="1400" dirty="0" err="1">
                <a:solidFill>
                  <a:schemeClr val="bg1">
                    <a:lumMod val="50000"/>
                  </a:schemeClr>
                </a:solidFill>
                <a:latin typeface="Aptos" panose="020B0004020202020204" pitchFamily="34" charset="0"/>
                <a:cs typeface="Poppins"/>
                <a:sym typeface="Poppins"/>
              </a:rPr>
              <a:t>PropertyIntel</a:t>
            </a:r>
            <a:endParaRPr lang="en-US" sz="1400" dirty="0">
              <a:solidFill>
                <a:schemeClr val="bg1">
                  <a:lumMod val="50000"/>
                </a:schemeClr>
              </a:solidFill>
              <a:latin typeface="Aptos" panose="020B0004020202020204" pitchFamily="34" charset="0"/>
              <a:cs typeface="Poppins"/>
              <a:sym typeface="Poppins"/>
            </a:endParaRPr>
          </a:p>
        </p:txBody>
      </p:sp>
      <p:cxnSp>
        <p:nvCxnSpPr>
          <p:cNvPr id="19" name="Google Shape;366;p14">
            <a:extLst>
              <a:ext uri="{FF2B5EF4-FFF2-40B4-BE49-F238E27FC236}">
                <a16:creationId xmlns:a16="http://schemas.microsoft.com/office/drawing/2014/main" id="{7BF7449C-4145-0C66-D8F4-5952402FEB7D}"/>
              </a:ext>
            </a:extLst>
          </p:cNvPr>
          <p:cNvCxnSpPr/>
          <p:nvPr/>
        </p:nvCxnSpPr>
        <p:spPr>
          <a:xfrm>
            <a:off x="1702928" y="3188649"/>
            <a:ext cx="1670304" cy="0"/>
          </a:xfrm>
          <a:prstGeom prst="straightConnector1">
            <a:avLst/>
          </a:prstGeom>
          <a:noFill/>
          <a:ln w="19050" cap="flat" cmpd="sng">
            <a:solidFill>
              <a:schemeClr val="lt1"/>
            </a:solidFill>
            <a:prstDash val="dot"/>
            <a:miter lim="800000"/>
            <a:headEnd type="none" w="sm" len="sm"/>
            <a:tailEnd type="none" w="sm" len="sm"/>
          </a:ln>
        </p:spPr>
      </p:cxnSp>
      <p:sp>
        <p:nvSpPr>
          <p:cNvPr id="23" name="Google Shape;356;p14">
            <a:extLst>
              <a:ext uri="{FF2B5EF4-FFF2-40B4-BE49-F238E27FC236}">
                <a16:creationId xmlns:a16="http://schemas.microsoft.com/office/drawing/2014/main" id="{2F272BC8-BF0D-9FED-64BD-1C6F77E71C80}"/>
              </a:ext>
            </a:extLst>
          </p:cNvPr>
          <p:cNvSpPr/>
          <p:nvPr/>
        </p:nvSpPr>
        <p:spPr>
          <a:xfrm>
            <a:off x="4231097" y="1645920"/>
            <a:ext cx="3749040" cy="3749040"/>
          </a:xfrm>
          <a:prstGeom prst="rect">
            <a:avLst/>
          </a:prstGeom>
          <a:solidFill>
            <a:srgbClr val="BAA3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360;p14">
            <a:extLst>
              <a:ext uri="{FF2B5EF4-FFF2-40B4-BE49-F238E27FC236}">
                <a16:creationId xmlns:a16="http://schemas.microsoft.com/office/drawing/2014/main" id="{4727AD3B-112D-A5E1-80A6-B6E06ED9374F}"/>
              </a:ext>
            </a:extLst>
          </p:cNvPr>
          <p:cNvSpPr/>
          <p:nvPr/>
        </p:nvSpPr>
        <p:spPr>
          <a:xfrm>
            <a:off x="439616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362;p14">
            <a:extLst>
              <a:ext uri="{FF2B5EF4-FFF2-40B4-BE49-F238E27FC236}">
                <a16:creationId xmlns:a16="http://schemas.microsoft.com/office/drawing/2014/main" id="{EA39F46D-7FAB-31EC-4CF6-B37737CA365C}"/>
              </a:ext>
            </a:extLst>
          </p:cNvPr>
          <p:cNvSpPr/>
          <p:nvPr/>
        </p:nvSpPr>
        <p:spPr>
          <a:xfrm>
            <a:off x="4646313" y="1980374"/>
            <a:ext cx="2970891" cy="30777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dirty="0">
                <a:solidFill>
                  <a:schemeClr val="bg1">
                    <a:lumMod val="50000"/>
                  </a:schemeClr>
                </a:solidFill>
                <a:latin typeface="Aptos" panose="020B0004020202020204" pitchFamily="34" charset="0"/>
                <a:ea typeface="Poppins"/>
                <a:cs typeface="Poppins"/>
                <a:sym typeface="Poppins"/>
              </a:rPr>
              <a:t>BUSINESS PAINS</a:t>
            </a:r>
          </a:p>
          <a:p>
            <a:pPr marL="0" marR="0" lvl="0" indent="0" algn="ctr" rtl="0">
              <a:spcBef>
                <a:spcPts val="0"/>
              </a:spcBef>
              <a:spcAft>
                <a:spcPts val="0"/>
              </a:spcAft>
              <a:buNone/>
            </a:pPr>
            <a:endParaRPr lang="en-US" sz="2000" b="1" dirty="0">
              <a:solidFill>
                <a:schemeClr val="bg1">
                  <a:lumMod val="50000"/>
                </a:schemeClr>
              </a:solidFill>
              <a:latin typeface="Aptos" panose="020B0004020202020204" pitchFamily="34" charset="0"/>
              <a:cs typeface="Poppins"/>
              <a:sym typeface="Poppins"/>
            </a:endParaRPr>
          </a:p>
          <a:p>
            <a:pPr marL="342900" marR="0" lvl="0" indent="-342900" rtl="0">
              <a:spcBef>
                <a:spcPts val="0"/>
              </a:spcBef>
              <a:spcAft>
                <a:spcPts val="0"/>
              </a:spcAft>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sym typeface="Poppins"/>
              </a:rPr>
              <a:t>Previous ERP being phased out</a:t>
            </a:r>
          </a:p>
          <a:p>
            <a:pPr marL="342900" indent="-342900">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GP system difficult to work, not flexible or efficient</a:t>
            </a:r>
          </a:p>
          <a:p>
            <a:pPr marL="342900" indent="-342900">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Planning and Budgeting was done in Excel, very time- consuming and difficult to manage</a:t>
            </a:r>
          </a:p>
          <a:p>
            <a:pPr marL="342900" indent="-342900">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AR ageing was too high, needed better way of managing AR</a:t>
            </a:r>
          </a:p>
          <a:p>
            <a:pPr marL="342900" indent="-342900">
              <a:buFont typeface="Arial" panose="020B0604020202020204" pitchFamily="34" charset="0"/>
              <a:buChar char="•"/>
            </a:pPr>
            <a:r>
              <a:rPr lang="en-US" sz="1400" dirty="0">
                <a:solidFill>
                  <a:schemeClr val="bg1">
                    <a:lumMod val="50000"/>
                  </a:schemeClr>
                </a:solidFill>
                <a:latin typeface="Aptos" panose="020B0004020202020204" pitchFamily="34" charset="0"/>
                <a:cs typeface="Poppins"/>
              </a:rPr>
              <a:t>Needed an ERP which could scale with business growth</a:t>
            </a:r>
          </a:p>
          <a:p>
            <a:pPr marL="0" marR="0" lvl="0" indent="0" algn="ctr" rtl="0">
              <a:spcBef>
                <a:spcPts val="0"/>
              </a:spcBef>
              <a:spcAft>
                <a:spcPts val="0"/>
              </a:spcAft>
              <a:buNone/>
            </a:pPr>
            <a:r>
              <a:rPr lang="en-US" sz="2000" b="1" dirty="0">
                <a:solidFill>
                  <a:schemeClr val="bg1">
                    <a:lumMod val="50000"/>
                  </a:schemeClr>
                </a:solidFill>
                <a:latin typeface="Aptos" panose="020B0004020202020204" pitchFamily="34" charset="0"/>
                <a:cs typeface="Poppins"/>
                <a:sym typeface="Poppins"/>
              </a:rPr>
              <a:t> </a:t>
            </a:r>
            <a:endParaRPr dirty="0">
              <a:solidFill>
                <a:schemeClr val="bg1">
                  <a:lumMod val="50000"/>
                </a:schemeClr>
              </a:solidFill>
              <a:latin typeface="Aptos" panose="020B0004020202020204" pitchFamily="34" charset="0"/>
            </a:endParaRPr>
          </a:p>
        </p:txBody>
      </p:sp>
      <p:cxnSp>
        <p:nvCxnSpPr>
          <p:cNvPr id="26" name="Google Shape;363;p14">
            <a:extLst>
              <a:ext uri="{FF2B5EF4-FFF2-40B4-BE49-F238E27FC236}">
                <a16:creationId xmlns:a16="http://schemas.microsoft.com/office/drawing/2014/main" id="{FC3E517D-778A-5EB7-3AA8-156F0707D622}"/>
              </a:ext>
            </a:extLst>
          </p:cNvPr>
          <p:cNvCxnSpPr/>
          <p:nvPr/>
        </p:nvCxnSpPr>
        <p:spPr>
          <a:xfrm>
            <a:off x="5232164" y="3188649"/>
            <a:ext cx="1670304" cy="0"/>
          </a:xfrm>
          <a:prstGeom prst="straightConnector1">
            <a:avLst/>
          </a:prstGeom>
          <a:noFill/>
          <a:ln w="19050" cap="flat" cmpd="sng">
            <a:solidFill>
              <a:schemeClr val="lt1"/>
            </a:solidFill>
            <a:prstDash val="dot"/>
            <a:miter lim="800000"/>
            <a:headEnd type="none" w="sm" len="sm"/>
            <a:tailEnd type="none" w="sm" len="sm"/>
          </a:ln>
        </p:spPr>
      </p:cxnSp>
      <p:sp>
        <p:nvSpPr>
          <p:cNvPr id="2" name="TextBox 1">
            <a:extLst>
              <a:ext uri="{FF2B5EF4-FFF2-40B4-BE49-F238E27FC236}">
                <a16:creationId xmlns:a16="http://schemas.microsoft.com/office/drawing/2014/main" id="{E0366324-C9BB-0D4D-BF7C-54BDE19543E5}"/>
              </a:ext>
            </a:extLst>
          </p:cNvPr>
          <p:cNvSpPr txBox="1"/>
          <p:nvPr/>
        </p:nvSpPr>
        <p:spPr>
          <a:xfrm>
            <a:off x="1278419" y="2307512"/>
            <a:ext cx="1930400" cy="276999"/>
          </a:xfrm>
          <a:prstGeom prst="rect">
            <a:avLst/>
          </a:prstGeom>
          <a:noFill/>
        </p:spPr>
        <p:txBody>
          <a:bodyPr wrap="square" rtlCol="0">
            <a:spAutoFit/>
          </a:bodyPr>
          <a:lstStyle/>
          <a:p>
            <a:pPr algn="ctr"/>
            <a:r>
              <a:rPr lang="en-US" sz="1200" b="1" dirty="0">
                <a:solidFill>
                  <a:srgbClr val="BAA357"/>
                </a:solidFill>
                <a:latin typeface="Arial" panose="020B0604020202020204" pitchFamily="34" charset="0"/>
                <a:cs typeface="Arial" panose="020B0604020202020204" pitchFamily="34" charset="0"/>
              </a:rPr>
              <a:t>PRE-NETSUITE</a:t>
            </a:r>
          </a:p>
        </p:txBody>
      </p:sp>
      <p:sp>
        <p:nvSpPr>
          <p:cNvPr id="16" name="TextBox 15">
            <a:extLst>
              <a:ext uri="{FF2B5EF4-FFF2-40B4-BE49-F238E27FC236}">
                <a16:creationId xmlns:a16="http://schemas.microsoft.com/office/drawing/2014/main" id="{3E12657C-0532-8945-8E3E-9EE8593D1494}"/>
              </a:ext>
            </a:extLst>
          </p:cNvPr>
          <p:cNvSpPr txBox="1"/>
          <p:nvPr/>
        </p:nvSpPr>
        <p:spPr>
          <a:xfrm>
            <a:off x="1278419" y="3520848"/>
            <a:ext cx="1930400" cy="276999"/>
          </a:xfrm>
          <a:prstGeom prst="rect">
            <a:avLst/>
          </a:prstGeom>
          <a:noFill/>
        </p:spPr>
        <p:txBody>
          <a:bodyPr wrap="square" rtlCol="0">
            <a:spAutoFit/>
          </a:bodyPr>
          <a:lstStyle/>
          <a:p>
            <a:pPr algn="ctr"/>
            <a:r>
              <a:rPr lang="en-US" sz="1200" b="1" dirty="0">
                <a:solidFill>
                  <a:srgbClr val="BAA357"/>
                </a:solidFill>
                <a:latin typeface="Arial" panose="020B0604020202020204" pitchFamily="34" charset="0"/>
                <a:cs typeface="Arial" panose="020B0604020202020204" pitchFamily="34" charset="0"/>
              </a:rPr>
              <a:t>POST-NETSUITE</a:t>
            </a:r>
          </a:p>
        </p:txBody>
      </p:sp>
    </p:spTree>
    <p:extLst>
      <p:ext uri="{BB962C8B-B14F-4D97-AF65-F5344CB8AC3E}">
        <p14:creationId xmlns:p14="http://schemas.microsoft.com/office/powerpoint/2010/main" val="10068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742A9A1D-FF23-A038-3A55-430BC87A395B}"/>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6695CB4B-20F5-EBD5-4778-813D69570145}"/>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C585CD88-AB76-B909-A801-0FD5B5A5E629}"/>
              </a:ext>
            </a:extLst>
          </p:cNvPr>
          <p:cNvSpPr>
            <a:spLocks noGrp="1"/>
          </p:cNvSpPr>
          <p:nvPr>
            <p:ph type="title"/>
          </p:nvPr>
        </p:nvSpPr>
        <p:spPr>
          <a:xfrm>
            <a:off x="192852" y="309423"/>
            <a:ext cx="10950102" cy="640066"/>
          </a:xfrm>
        </p:spPr>
        <p:txBody>
          <a:bodyPr>
            <a:normAutofit fontScale="90000"/>
          </a:bodyPr>
          <a:lstStyle/>
          <a:p>
            <a:r>
              <a:rPr lang="en-US" dirty="0"/>
              <a:t>SELECTION </a:t>
            </a:r>
            <a:r>
              <a:rPr lang="en-US" b="1" dirty="0">
                <a:solidFill>
                  <a:schemeClr val="accent1"/>
                </a:solidFill>
                <a:latin typeface="Poppins" pitchFamily="2" charset="77"/>
                <a:cs typeface="Poppins" pitchFamily="2" charset="77"/>
              </a:rPr>
              <a:t>PROCESS</a:t>
            </a:r>
          </a:p>
        </p:txBody>
      </p:sp>
      <p:sp>
        <p:nvSpPr>
          <p:cNvPr id="2" name="Rectangle: Rounded Corners 7">
            <a:extLst>
              <a:ext uri="{FF2B5EF4-FFF2-40B4-BE49-F238E27FC236}">
                <a16:creationId xmlns:a16="http://schemas.microsoft.com/office/drawing/2014/main" id="{E4704916-CF06-D519-CEE3-0F870458EB13}"/>
              </a:ext>
            </a:extLst>
          </p:cNvPr>
          <p:cNvSpPr/>
          <p:nvPr/>
        </p:nvSpPr>
        <p:spPr>
          <a:xfrm>
            <a:off x="8300291" y="1799573"/>
            <a:ext cx="3393650" cy="3470636"/>
          </a:xfrm>
          <a:prstGeom prst="roundRect">
            <a:avLst/>
          </a:prstGeom>
          <a:solidFill>
            <a:srgbClr val="456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6">
            <a:extLst>
              <a:ext uri="{FF2B5EF4-FFF2-40B4-BE49-F238E27FC236}">
                <a16:creationId xmlns:a16="http://schemas.microsoft.com/office/drawing/2014/main" id="{2FF99D08-8EA6-C537-2BBC-96F50B2D53D8}"/>
              </a:ext>
            </a:extLst>
          </p:cNvPr>
          <p:cNvSpPr/>
          <p:nvPr/>
        </p:nvSpPr>
        <p:spPr>
          <a:xfrm>
            <a:off x="4399175" y="1799573"/>
            <a:ext cx="3393650" cy="3470636"/>
          </a:xfrm>
          <a:prstGeom prst="roundRect">
            <a:avLst/>
          </a:prstGeom>
          <a:solidFill>
            <a:srgbClr val="BAA3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5">
            <a:extLst>
              <a:ext uri="{FF2B5EF4-FFF2-40B4-BE49-F238E27FC236}">
                <a16:creationId xmlns:a16="http://schemas.microsoft.com/office/drawing/2014/main" id="{ADB9FE8B-DD35-7EE5-FDD5-1AD3714676CF}"/>
              </a:ext>
            </a:extLst>
          </p:cNvPr>
          <p:cNvSpPr/>
          <p:nvPr/>
        </p:nvSpPr>
        <p:spPr>
          <a:xfrm>
            <a:off x="498059" y="1799573"/>
            <a:ext cx="3393650" cy="3470636"/>
          </a:xfrm>
          <a:prstGeom prst="roundRect">
            <a:avLst/>
          </a:prstGeom>
          <a:solidFill>
            <a:srgbClr val="456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98740AA-68BC-728B-0D38-A2739A4099E6}"/>
              </a:ext>
            </a:extLst>
          </p:cNvPr>
          <p:cNvSpPr txBox="1">
            <a:spLocks/>
          </p:cNvSpPr>
          <p:nvPr/>
        </p:nvSpPr>
        <p:spPr>
          <a:xfrm>
            <a:off x="212497" y="2071287"/>
            <a:ext cx="3935294" cy="3886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1800" b="1" dirty="0">
                <a:solidFill>
                  <a:schemeClr val="bg1"/>
                </a:solidFill>
                <a:latin typeface="Aptos" panose="020B0004020202020204" pitchFamily="34" charset="0"/>
              </a:rPr>
              <a:t>VENDORS CONSIDERED</a:t>
            </a: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a:p>
            <a:pPr marL="857250" lvl="1" indent="-285750">
              <a:buFont typeface="Arial" panose="020B0604020202020204" pitchFamily="34" charset="0"/>
              <a:buChar char="•"/>
            </a:pPr>
            <a:r>
              <a:rPr lang="en-US" sz="1600" dirty="0">
                <a:solidFill>
                  <a:schemeClr val="bg1"/>
                </a:solidFill>
                <a:latin typeface="Aptos" panose="020B0004020202020204" pitchFamily="34" charset="0"/>
              </a:rPr>
              <a:t>NetSuite</a:t>
            </a:r>
          </a:p>
          <a:p>
            <a:pPr marL="857250" lvl="1" indent="-285750">
              <a:buFont typeface="Arial" panose="020B0604020202020204" pitchFamily="34" charset="0"/>
              <a:buChar char="•"/>
            </a:pPr>
            <a:r>
              <a:rPr lang="en-US" sz="1600" dirty="0">
                <a:solidFill>
                  <a:schemeClr val="bg1"/>
                </a:solidFill>
                <a:latin typeface="Aptos" panose="020B0004020202020204" pitchFamily="34" charset="0"/>
              </a:rPr>
              <a:t>Sage</a:t>
            </a:r>
          </a:p>
          <a:p>
            <a:pPr marL="857250" lvl="1" indent="-285750">
              <a:buFont typeface="Arial" panose="020B0604020202020204" pitchFamily="34" charset="0"/>
              <a:buChar char="•"/>
            </a:pPr>
            <a:r>
              <a:rPr lang="en-US" sz="1600" dirty="0">
                <a:solidFill>
                  <a:schemeClr val="bg1"/>
                </a:solidFill>
                <a:latin typeface="Aptos" panose="020B0004020202020204" pitchFamily="34" charset="0"/>
              </a:rPr>
              <a:t>Accumatica</a:t>
            </a:r>
          </a:p>
          <a:p>
            <a:pPr marL="857250" lvl="1" indent="-285750">
              <a:buFont typeface="Arial" panose="020B0604020202020204" pitchFamily="34" charset="0"/>
              <a:buChar char="•"/>
            </a:pPr>
            <a:r>
              <a:rPr lang="en-US" sz="1600" dirty="0">
                <a:solidFill>
                  <a:schemeClr val="bg1"/>
                </a:solidFill>
                <a:latin typeface="Aptos" panose="020B0004020202020204" pitchFamily="34" charset="0"/>
              </a:rPr>
              <a:t>MS Dynamics</a:t>
            </a:r>
          </a:p>
          <a:p>
            <a:pPr marL="114300" indent="0">
              <a:buFont typeface="Arial" panose="020B0604020202020204" pitchFamily="34" charset="0"/>
              <a:buNone/>
            </a:pPr>
            <a:endParaRPr lang="en-US" dirty="0">
              <a:solidFill>
                <a:schemeClr val="bg1"/>
              </a:solidFill>
              <a:latin typeface="Aptos" panose="020B0004020202020204" pitchFamily="34" charset="0"/>
            </a:endParaRPr>
          </a:p>
          <a:p>
            <a:pPr marL="114300" indent="0">
              <a:buFont typeface="Arial" panose="020B0604020202020204" pitchFamily="34" charset="0"/>
              <a:buNone/>
            </a:pPr>
            <a:endParaRPr lang="en-US" dirty="0">
              <a:solidFill>
                <a:schemeClr val="bg1"/>
              </a:solidFill>
              <a:latin typeface="Aptos" panose="020B0004020202020204" pitchFamily="34" charset="0"/>
            </a:endParaRPr>
          </a:p>
        </p:txBody>
      </p:sp>
      <p:sp>
        <p:nvSpPr>
          <p:cNvPr id="8" name="Text Placeholder 3">
            <a:extLst>
              <a:ext uri="{FF2B5EF4-FFF2-40B4-BE49-F238E27FC236}">
                <a16:creationId xmlns:a16="http://schemas.microsoft.com/office/drawing/2014/main" id="{DF0BA6E7-12A9-2F50-D347-F19D8FFFFE00}"/>
              </a:ext>
            </a:extLst>
          </p:cNvPr>
          <p:cNvSpPr txBox="1">
            <a:spLocks/>
          </p:cNvSpPr>
          <p:nvPr/>
        </p:nvSpPr>
        <p:spPr>
          <a:xfrm>
            <a:off x="4154279" y="2071287"/>
            <a:ext cx="3799783" cy="3886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1800" b="1" dirty="0">
                <a:solidFill>
                  <a:schemeClr val="bg1"/>
                </a:solidFill>
                <a:latin typeface="Aptos" panose="020B0004020202020204" pitchFamily="34" charset="0"/>
              </a:rPr>
              <a:t>PROCESS</a:t>
            </a: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a:p>
            <a:pPr marL="857250" marR="304165" lvl="1" indent="-285750">
              <a:spcAft>
                <a:spcPts val="0"/>
              </a:spcAft>
              <a:buFont typeface="Arial" panose="020B0604020202020204" pitchFamily="34" charset="0"/>
              <a:buChar char="•"/>
            </a:pPr>
            <a:r>
              <a:rPr lang="en-US" sz="1200" dirty="0">
                <a:solidFill>
                  <a:schemeClr val="bg1"/>
                </a:solidFill>
                <a:latin typeface="Aptos" panose="020B0004020202020204" pitchFamily="34" charset="0"/>
              </a:rPr>
              <a:t>Spoke with landscape industry experts who also use Aspire</a:t>
            </a:r>
          </a:p>
          <a:p>
            <a:pPr marL="857250" marR="304165" lvl="1" indent="-285750">
              <a:spcAft>
                <a:spcPts val="0"/>
              </a:spcAft>
              <a:buFont typeface="Arial" panose="020B0604020202020204" pitchFamily="34" charset="0"/>
              <a:buChar char="•"/>
            </a:pPr>
            <a:r>
              <a:rPr lang="en-US" sz="1200" dirty="0">
                <a:solidFill>
                  <a:schemeClr val="bg1"/>
                </a:solidFill>
                <a:latin typeface="Aptos" panose="020B0004020202020204" pitchFamily="34" charset="0"/>
              </a:rPr>
              <a:t>Involved external financial business experts</a:t>
            </a:r>
          </a:p>
          <a:p>
            <a:pPr marL="857250" marR="304165" lvl="1" indent="-285750">
              <a:spcAft>
                <a:spcPts val="0"/>
              </a:spcAft>
              <a:buFont typeface="Arial" panose="020B0604020202020204" pitchFamily="34" charset="0"/>
              <a:buChar char="•"/>
            </a:pPr>
            <a:r>
              <a:rPr lang="en-US" sz="1200" dirty="0">
                <a:solidFill>
                  <a:schemeClr val="bg1"/>
                </a:solidFill>
                <a:latin typeface="Aptos" panose="020B0004020202020204" pitchFamily="34" charset="0"/>
              </a:rPr>
              <a:t>Reviewed ERP demos with implementation teams fully engaged in the process, helping to understand our business needs</a:t>
            </a:r>
          </a:p>
          <a:p>
            <a:pPr marL="857250" marR="304165" lvl="1" indent="-285750">
              <a:spcAft>
                <a:spcPts val="0"/>
              </a:spcAft>
              <a:buFont typeface="Arial" panose="020B0604020202020204" pitchFamily="34" charset="0"/>
              <a:buChar char="•"/>
            </a:pPr>
            <a:r>
              <a:rPr lang="en-US" sz="1200" dirty="0">
                <a:solidFill>
                  <a:schemeClr val="bg1"/>
                </a:solidFill>
                <a:latin typeface="Aptos" panose="020B0004020202020204" pitchFamily="34" charset="0"/>
              </a:rPr>
              <a:t>Spoke with ERP references</a:t>
            </a:r>
          </a:p>
          <a:p>
            <a:pPr marL="857250" marR="304165" lvl="1" indent="-285750">
              <a:spcAft>
                <a:spcPts val="0"/>
              </a:spcAft>
              <a:buFont typeface="Arial" panose="020B0604020202020204" pitchFamily="34" charset="0"/>
              <a:buChar char="•"/>
            </a:pPr>
            <a:r>
              <a:rPr lang="en-US" sz="1200" dirty="0">
                <a:solidFill>
                  <a:schemeClr val="bg1"/>
                </a:solidFill>
                <a:latin typeface="Aptos" panose="020B0004020202020204" pitchFamily="34" charset="0"/>
              </a:rPr>
              <a:t>Negotiated best price for preferred ERP platform</a:t>
            </a: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p:txBody>
      </p:sp>
      <p:sp>
        <p:nvSpPr>
          <p:cNvPr id="10" name="Text Placeholder 3">
            <a:extLst>
              <a:ext uri="{FF2B5EF4-FFF2-40B4-BE49-F238E27FC236}">
                <a16:creationId xmlns:a16="http://schemas.microsoft.com/office/drawing/2014/main" id="{0945D994-F712-2978-99E7-F323D605A0B4}"/>
              </a:ext>
            </a:extLst>
          </p:cNvPr>
          <p:cNvSpPr txBox="1">
            <a:spLocks/>
          </p:cNvSpPr>
          <p:nvPr/>
        </p:nvSpPr>
        <p:spPr>
          <a:xfrm>
            <a:off x="8076409" y="2060289"/>
            <a:ext cx="3799783" cy="3886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707070"/>
              </a:buClr>
              <a:buSzPts val="1800"/>
              <a:buFont typeface="Arial"/>
              <a:buChar char="•"/>
              <a:defRPr sz="1600" b="0" i="0" u="none" strike="noStrike" cap="none">
                <a:solidFill>
                  <a:srgbClr val="707070"/>
                </a:solidFill>
                <a:latin typeface="Arial"/>
                <a:ea typeface="Arial"/>
                <a:cs typeface="Arial"/>
                <a:sym typeface="Arial"/>
              </a:defRPr>
            </a:lvl1pPr>
            <a:lvl2pPr marL="914400" marR="0" lvl="1" indent="-342900" algn="l" rtl="0">
              <a:lnSpc>
                <a:spcPct val="90000"/>
              </a:lnSpc>
              <a:spcBef>
                <a:spcPts val="500"/>
              </a:spcBef>
              <a:spcAft>
                <a:spcPts val="0"/>
              </a:spcAft>
              <a:buClr>
                <a:srgbClr val="707070"/>
              </a:buClr>
              <a:buSzPts val="1800"/>
              <a:buFont typeface="Noto Sans Symbols"/>
              <a:buChar char="▪"/>
              <a:defRPr sz="1400" b="0" i="0" u="none" strike="noStrike" cap="none">
                <a:solidFill>
                  <a:srgbClr val="707070"/>
                </a:solidFill>
                <a:latin typeface="Arial"/>
                <a:ea typeface="Arial"/>
                <a:cs typeface="Arial"/>
                <a:sym typeface="Arial"/>
              </a:defRPr>
            </a:lvl2pPr>
            <a:lvl3pPr marL="1371600" marR="0" lvl="2"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3pPr>
            <a:lvl4pPr marL="1828800" marR="0" lvl="3"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4pPr>
            <a:lvl5pPr marL="2286000" marR="0" lvl="4"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Font typeface="Arial"/>
              <a:buNone/>
            </a:pPr>
            <a:r>
              <a:rPr lang="en-US" sz="1800" b="1" dirty="0">
                <a:solidFill>
                  <a:schemeClr val="bg1"/>
                </a:solidFill>
                <a:latin typeface="Aptos" panose="020B0004020202020204" pitchFamily="34" charset="0"/>
              </a:rPr>
              <a:t>DECISION CRITERIA</a:t>
            </a:r>
          </a:p>
          <a:p>
            <a:pPr marL="114300" indent="0" algn="ctr">
              <a:buFont typeface="Arial"/>
              <a:buNone/>
            </a:pPr>
            <a:endParaRPr lang="en-US" sz="1800" b="1" dirty="0">
              <a:solidFill>
                <a:schemeClr val="bg1"/>
              </a:solidFill>
              <a:latin typeface="Aptos" panose="020B0004020202020204" pitchFamily="34" charset="0"/>
            </a:endParaRPr>
          </a:p>
          <a:p>
            <a:pPr marL="857250" marR="304165" lvl="1" indent="-285750">
              <a:buClr>
                <a:schemeClr val="bg1"/>
              </a:buClr>
              <a:buFont typeface="Arial" panose="020B0604020202020204" pitchFamily="34" charset="0"/>
              <a:buChar char="•"/>
            </a:pPr>
            <a:r>
              <a:rPr lang="en-US" sz="1200" dirty="0">
                <a:solidFill>
                  <a:schemeClr val="bg1"/>
                </a:solidFill>
                <a:latin typeface="Aptos" panose="020B0004020202020204" pitchFamily="34" charset="0"/>
                <a:ea typeface="+mn-ea"/>
                <a:cs typeface="Arial" panose="020B0604020202020204" pitchFamily="34" charset="0"/>
              </a:rPr>
              <a:t>Used a decision matrix, scoring the ERP platforms</a:t>
            </a:r>
          </a:p>
          <a:p>
            <a:pPr marL="857250" marR="304165" lvl="1" indent="-285750">
              <a:buClr>
                <a:schemeClr val="bg1"/>
              </a:buClr>
              <a:buFont typeface="Arial" panose="020B0604020202020204" pitchFamily="34" charset="0"/>
              <a:buChar char="•"/>
            </a:pPr>
            <a:r>
              <a:rPr lang="en-US" sz="1200" dirty="0">
                <a:solidFill>
                  <a:schemeClr val="bg1"/>
                </a:solidFill>
                <a:latin typeface="Aptos" panose="020B0004020202020204" pitchFamily="34" charset="0"/>
                <a:ea typeface="+mn-ea"/>
                <a:cs typeface="Arial" panose="020B0604020202020204" pitchFamily="34" charset="0"/>
              </a:rPr>
              <a:t>System needed to have ability to address our pains and meet our goals</a:t>
            </a:r>
          </a:p>
          <a:p>
            <a:pPr marL="857250" marR="304165" lvl="1" indent="-285750">
              <a:buClr>
                <a:schemeClr val="bg1"/>
              </a:buClr>
              <a:buFont typeface="Arial" panose="020B0604020202020204" pitchFamily="34" charset="0"/>
              <a:buChar char="•"/>
            </a:pPr>
            <a:r>
              <a:rPr lang="en-US" sz="1200" dirty="0">
                <a:solidFill>
                  <a:schemeClr val="bg1"/>
                </a:solidFill>
                <a:latin typeface="Aptos" panose="020B0004020202020204" pitchFamily="34" charset="0"/>
                <a:ea typeface="+mn-ea"/>
                <a:cs typeface="Arial" panose="020B0604020202020204" pitchFamily="34" charset="0"/>
              </a:rPr>
              <a:t>Needed to have confidence in the implementation team</a:t>
            </a:r>
          </a:p>
          <a:p>
            <a:pPr marL="114300" indent="0" algn="ctr">
              <a:buFont typeface="Arial"/>
              <a:buNone/>
            </a:pPr>
            <a:endParaRPr lang="en-US" sz="18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249199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AE46414-A77B-2252-0B77-58CC456AE2D5}"/>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A1645DF9-94BE-7BC1-8C50-CF53E03013BD}"/>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93447068-4591-2909-050F-9EB2E00254DE}"/>
              </a:ext>
            </a:extLst>
          </p:cNvPr>
          <p:cNvSpPr>
            <a:spLocks noGrp="1"/>
          </p:cNvSpPr>
          <p:nvPr>
            <p:ph type="title"/>
          </p:nvPr>
        </p:nvSpPr>
        <p:spPr>
          <a:xfrm>
            <a:off x="192852" y="309423"/>
            <a:ext cx="10950102" cy="640066"/>
          </a:xfrm>
        </p:spPr>
        <p:txBody>
          <a:bodyPr>
            <a:normAutofit fontScale="90000"/>
          </a:bodyPr>
          <a:lstStyle/>
          <a:p>
            <a:r>
              <a:rPr lang="en-US" dirty="0"/>
              <a:t>“WHO” </a:t>
            </a:r>
            <a:r>
              <a:rPr lang="en-US" b="1" dirty="0">
                <a:solidFill>
                  <a:schemeClr val="accent1"/>
                </a:solidFill>
                <a:latin typeface="Poppins" pitchFamily="2" charset="77"/>
                <a:cs typeface="Poppins" pitchFamily="2" charset="77"/>
              </a:rPr>
              <a:t>&amp; “WHY”</a:t>
            </a:r>
          </a:p>
        </p:txBody>
      </p:sp>
      <p:sp>
        <p:nvSpPr>
          <p:cNvPr id="9" name="Rectangle: Rounded Corners 5">
            <a:extLst>
              <a:ext uri="{FF2B5EF4-FFF2-40B4-BE49-F238E27FC236}">
                <a16:creationId xmlns:a16="http://schemas.microsoft.com/office/drawing/2014/main" id="{04E845B9-74CB-644A-7BD6-B6B49142332A}"/>
              </a:ext>
            </a:extLst>
          </p:cNvPr>
          <p:cNvSpPr/>
          <p:nvPr/>
        </p:nvSpPr>
        <p:spPr>
          <a:xfrm>
            <a:off x="4108537" y="1273480"/>
            <a:ext cx="6733636" cy="1895271"/>
          </a:xfrm>
          <a:prstGeom prst="roundRect">
            <a:avLst/>
          </a:prstGeom>
          <a:solidFill>
            <a:schemeClr val="bg1"/>
          </a:solidFill>
          <a:ln>
            <a:solidFill>
              <a:srgbClr val="45655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5850" marR="304165" lvl="2" indent="-171450">
              <a:spcBef>
                <a:spcPts val="185"/>
              </a:spcBef>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NetSuite was the clear winner</a:t>
            </a:r>
          </a:p>
          <a:p>
            <a:pPr marL="1085850" marR="304165" lvl="2" indent="-171450">
              <a:spcBef>
                <a:spcPts val="185"/>
              </a:spcBef>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The Dunning module for collections was an attractive sell for us</a:t>
            </a:r>
          </a:p>
          <a:p>
            <a:pPr marL="1085850" marR="304165" lvl="2" indent="-171450">
              <a:spcBef>
                <a:spcPts val="185"/>
              </a:spcBef>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NetSuite was an intuitive GUI, which we felt would be easier to learn</a:t>
            </a:r>
          </a:p>
          <a:p>
            <a:pPr marL="1085850" marR="304165" lvl="2" indent="-171450">
              <a:spcBef>
                <a:spcPts val="185"/>
              </a:spcBef>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The already integrated Planning and Budgeting had the flexibility we needed for our business</a:t>
            </a:r>
          </a:p>
          <a:p>
            <a:pPr marL="1085850" marR="304165" lvl="2" indent="-171450">
              <a:spcBef>
                <a:spcPts val="185"/>
              </a:spcBef>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NetSuite was the most scalable solution</a:t>
            </a:r>
          </a:p>
          <a:p>
            <a:pPr marL="1085850" marR="304165" lvl="2" indent="-171450">
              <a:spcBef>
                <a:spcPts val="185"/>
              </a:spcBef>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NetSuite was highly recommended by our financial business experts</a:t>
            </a:r>
          </a:p>
        </p:txBody>
      </p:sp>
      <p:sp>
        <p:nvSpPr>
          <p:cNvPr id="5" name="Rectangle: Rounded Corners 5">
            <a:extLst>
              <a:ext uri="{FF2B5EF4-FFF2-40B4-BE49-F238E27FC236}">
                <a16:creationId xmlns:a16="http://schemas.microsoft.com/office/drawing/2014/main" id="{464819DE-9F55-3CD7-F96B-E8D9B0E9F0A5}"/>
              </a:ext>
            </a:extLst>
          </p:cNvPr>
          <p:cNvSpPr/>
          <p:nvPr/>
        </p:nvSpPr>
        <p:spPr>
          <a:xfrm>
            <a:off x="1349827" y="1273480"/>
            <a:ext cx="3393650" cy="1895271"/>
          </a:xfrm>
          <a:prstGeom prst="roundRect">
            <a:avLst/>
          </a:prstGeom>
          <a:solidFill>
            <a:srgbClr val="456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WHO &amp; WHY NETSUITE</a:t>
            </a:r>
          </a:p>
        </p:txBody>
      </p:sp>
      <p:sp>
        <p:nvSpPr>
          <p:cNvPr id="11" name="Rectangle: Rounded Corners 5">
            <a:extLst>
              <a:ext uri="{FF2B5EF4-FFF2-40B4-BE49-F238E27FC236}">
                <a16:creationId xmlns:a16="http://schemas.microsoft.com/office/drawing/2014/main" id="{3AB8E4C5-15C2-8A54-9298-992A4C9BE0F5}"/>
              </a:ext>
            </a:extLst>
          </p:cNvPr>
          <p:cNvSpPr/>
          <p:nvPr/>
        </p:nvSpPr>
        <p:spPr>
          <a:xfrm>
            <a:off x="4108537" y="3689249"/>
            <a:ext cx="6733636" cy="1895271"/>
          </a:xfrm>
          <a:prstGeom prst="roundRect">
            <a:avLst/>
          </a:prstGeom>
          <a:solidFill>
            <a:schemeClr val="bg1"/>
          </a:solidFill>
          <a:ln>
            <a:solidFill>
              <a:srgbClr val="BAA35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5850" marR="304165" lvl="2" indent="-171450">
              <a:spcBef>
                <a:spcPts val="185"/>
              </a:spcBef>
              <a:spcAft>
                <a:spcPts val="0"/>
              </a:spcAft>
              <a:buFont typeface="Arial" panose="020B0604020202020204" pitchFamily="34" charset="0"/>
              <a:buChar char="•"/>
            </a:pPr>
            <a:endParaRPr lang="en-US" sz="1200" dirty="0">
              <a:solidFill>
                <a:srgbClr val="757473"/>
              </a:solidFill>
              <a:latin typeface="Arial" panose="020B0604020202020204" pitchFamily="34" charset="0"/>
              <a:cs typeface="Arial" panose="020B0604020202020204" pitchFamily="34" charset="0"/>
            </a:endParaRPr>
          </a:p>
          <a:p>
            <a:pPr marL="1085850" marR="304165" lvl="2" indent="-171450">
              <a:spcBef>
                <a:spcPts val="185"/>
              </a:spcBef>
              <a:spcAft>
                <a:spcPts val="0"/>
              </a:spcAft>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Caravel was highly recommended by our financial business experts</a:t>
            </a:r>
          </a:p>
          <a:p>
            <a:pPr marL="1085850" marR="304165" lvl="2" indent="-171450">
              <a:spcBef>
                <a:spcPts val="185"/>
              </a:spcBef>
              <a:spcAft>
                <a:spcPts val="0"/>
              </a:spcAft>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Caravel demonstrated competence in their ability to understand our business needs and work with NetSuite to provide a solution</a:t>
            </a:r>
          </a:p>
          <a:p>
            <a:pPr marL="1085850" marR="304165" lvl="2" indent="-171450">
              <a:spcBef>
                <a:spcPts val="185"/>
              </a:spcBef>
              <a:spcAft>
                <a:spcPts val="0"/>
              </a:spcAft>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Caravel project manager had controller level experience</a:t>
            </a:r>
          </a:p>
          <a:p>
            <a:pPr marL="1085850" marR="304165" lvl="2" indent="-171450">
              <a:spcBef>
                <a:spcPts val="185"/>
              </a:spcBef>
              <a:spcAft>
                <a:spcPts val="0"/>
              </a:spcAft>
              <a:buFont typeface="Arial" panose="020B0604020202020204" pitchFamily="34" charset="0"/>
              <a:buChar char="•"/>
            </a:pPr>
            <a:r>
              <a:rPr lang="en-US" sz="1200" dirty="0">
                <a:solidFill>
                  <a:srgbClr val="757473"/>
                </a:solidFill>
                <a:latin typeface="Arial" panose="020B0604020202020204" pitchFamily="34" charset="0"/>
                <a:cs typeface="Arial" panose="020B0604020202020204" pitchFamily="34" charset="0"/>
              </a:rPr>
              <a:t>References ERP implementations went well</a:t>
            </a:r>
          </a:p>
          <a:p>
            <a:pPr marL="1200150" lvl="2" indent="-285750">
              <a:buClr>
                <a:srgbClr val="757473"/>
              </a:buClr>
              <a:buFont typeface="Arial" panose="020B0604020202020204" pitchFamily="34" charset="0"/>
              <a:buChar char="•"/>
            </a:pPr>
            <a:endParaRPr lang="en-US" dirty="0">
              <a:solidFill>
                <a:srgbClr val="757473"/>
              </a:solidFill>
              <a:latin typeface="Arial" panose="020B0604020202020204" pitchFamily="34" charset="0"/>
              <a:cs typeface="Arial" panose="020B0604020202020204" pitchFamily="34" charset="0"/>
            </a:endParaRPr>
          </a:p>
        </p:txBody>
      </p:sp>
      <p:sp>
        <p:nvSpPr>
          <p:cNvPr id="3" name="Rectangle: Rounded Corners 6">
            <a:extLst>
              <a:ext uri="{FF2B5EF4-FFF2-40B4-BE49-F238E27FC236}">
                <a16:creationId xmlns:a16="http://schemas.microsoft.com/office/drawing/2014/main" id="{9B8B8387-0C27-8E50-CEE5-6B93B369C740}"/>
              </a:ext>
            </a:extLst>
          </p:cNvPr>
          <p:cNvSpPr/>
          <p:nvPr/>
        </p:nvSpPr>
        <p:spPr>
          <a:xfrm>
            <a:off x="1349827" y="3689249"/>
            <a:ext cx="3393650" cy="1895271"/>
          </a:xfrm>
          <a:prstGeom prst="roundRect">
            <a:avLst/>
          </a:prstGeom>
          <a:solidFill>
            <a:srgbClr val="BAA3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WHO &amp; WHY CARAVEL</a:t>
            </a:r>
          </a:p>
        </p:txBody>
      </p:sp>
    </p:spTree>
    <p:extLst>
      <p:ext uri="{BB962C8B-B14F-4D97-AF65-F5344CB8AC3E}">
        <p14:creationId xmlns:p14="http://schemas.microsoft.com/office/powerpoint/2010/main" val="247265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99AAE0E6-F1DA-A3B1-6312-1D8831BD1F86}"/>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BEACD96F-94BC-4B38-DF20-01112693C70C}"/>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09233B3E-EA33-2697-2092-CEC093B8030E}"/>
              </a:ext>
            </a:extLst>
          </p:cNvPr>
          <p:cNvSpPr>
            <a:spLocks noGrp="1"/>
          </p:cNvSpPr>
          <p:nvPr>
            <p:ph type="title"/>
          </p:nvPr>
        </p:nvSpPr>
        <p:spPr>
          <a:xfrm>
            <a:off x="192852" y="309423"/>
            <a:ext cx="10950102" cy="640066"/>
          </a:xfrm>
        </p:spPr>
        <p:txBody>
          <a:bodyPr>
            <a:normAutofit fontScale="90000"/>
          </a:bodyPr>
          <a:lstStyle/>
          <a:p>
            <a:r>
              <a:rPr lang="en-US" dirty="0"/>
              <a:t>ERP </a:t>
            </a:r>
            <a:r>
              <a:rPr lang="en-US" b="1" dirty="0">
                <a:solidFill>
                  <a:schemeClr val="accent1"/>
                </a:solidFill>
                <a:latin typeface="Poppins" pitchFamily="2" charset="77"/>
                <a:cs typeface="Poppins" pitchFamily="2" charset="77"/>
              </a:rPr>
              <a:t>BENEFITS</a:t>
            </a:r>
          </a:p>
        </p:txBody>
      </p:sp>
      <p:sp>
        <p:nvSpPr>
          <p:cNvPr id="2" name="Google Shape;356;p14">
            <a:extLst>
              <a:ext uri="{FF2B5EF4-FFF2-40B4-BE49-F238E27FC236}">
                <a16:creationId xmlns:a16="http://schemas.microsoft.com/office/drawing/2014/main" id="{5C1F4FC1-5841-2EAF-D57B-6D9C142015EA}"/>
              </a:ext>
            </a:extLst>
          </p:cNvPr>
          <p:cNvSpPr/>
          <p:nvPr/>
        </p:nvSpPr>
        <p:spPr>
          <a:xfrm>
            <a:off x="4231097" y="1645920"/>
            <a:ext cx="3749040" cy="3749040"/>
          </a:xfrm>
          <a:prstGeom prst="rect">
            <a:avLst/>
          </a:prstGeom>
          <a:solidFill>
            <a:srgbClr val="BAA3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357;p14">
            <a:extLst>
              <a:ext uri="{FF2B5EF4-FFF2-40B4-BE49-F238E27FC236}">
                <a16:creationId xmlns:a16="http://schemas.microsoft.com/office/drawing/2014/main" id="{61AF25A8-4A7C-313C-5D96-3683020ED34E}"/>
              </a:ext>
            </a:extLst>
          </p:cNvPr>
          <p:cNvSpPr/>
          <p:nvPr/>
        </p:nvSpPr>
        <p:spPr>
          <a:xfrm>
            <a:off x="8070377" y="1645920"/>
            <a:ext cx="3749040" cy="3749040"/>
          </a:xfrm>
          <a:prstGeom prst="rect">
            <a:avLst/>
          </a:prstGeom>
          <a:solidFill>
            <a:srgbClr val="4565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358;p14">
            <a:extLst>
              <a:ext uri="{FF2B5EF4-FFF2-40B4-BE49-F238E27FC236}">
                <a16:creationId xmlns:a16="http://schemas.microsoft.com/office/drawing/2014/main" id="{5CA31DD9-FE1E-5EAA-ECB4-23F2B2F25BE2}"/>
              </a:ext>
            </a:extLst>
          </p:cNvPr>
          <p:cNvSpPr/>
          <p:nvPr/>
        </p:nvSpPr>
        <p:spPr>
          <a:xfrm>
            <a:off x="391817" y="1645920"/>
            <a:ext cx="3749040" cy="3749040"/>
          </a:xfrm>
          <a:prstGeom prst="rect">
            <a:avLst/>
          </a:prstGeom>
          <a:solidFill>
            <a:srgbClr val="4565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359;p14">
            <a:extLst>
              <a:ext uri="{FF2B5EF4-FFF2-40B4-BE49-F238E27FC236}">
                <a16:creationId xmlns:a16="http://schemas.microsoft.com/office/drawing/2014/main" id="{53815F49-8D61-A547-494A-6BB0FB221A22}"/>
              </a:ext>
            </a:extLst>
          </p:cNvPr>
          <p:cNvSpPr/>
          <p:nvPr/>
        </p:nvSpPr>
        <p:spPr>
          <a:xfrm>
            <a:off x="529905"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360;p14">
            <a:extLst>
              <a:ext uri="{FF2B5EF4-FFF2-40B4-BE49-F238E27FC236}">
                <a16:creationId xmlns:a16="http://schemas.microsoft.com/office/drawing/2014/main" id="{36709F42-E99E-3D8C-A294-E9A150102033}"/>
              </a:ext>
            </a:extLst>
          </p:cNvPr>
          <p:cNvSpPr/>
          <p:nvPr/>
        </p:nvSpPr>
        <p:spPr>
          <a:xfrm>
            <a:off x="439616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361;p14">
            <a:extLst>
              <a:ext uri="{FF2B5EF4-FFF2-40B4-BE49-F238E27FC236}">
                <a16:creationId xmlns:a16="http://schemas.microsoft.com/office/drawing/2014/main" id="{F48CCDD2-B309-2C47-B31B-3FF0EA8A097E}"/>
              </a:ext>
            </a:extLst>
          </p:cNvPr>
          <p:cNvSpPr/>
          <p:nvPr/>
        </p:nvSpPr>
        <p:spPr>
          <a:xfrm>
            <a:off x="823548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362;p14">
            <a:extLst>
              <a:ext uri="{FF2B5EF4-FFF2-40B4-BE49-F238E27FC236}">
                <a16:creationId xmlns:a16="http://schemas.microsoft.com/office/drawing/2014/main" id="{CBEF9937-ACA9-3C05-7E2E-B0C84796C6F6}"/>
              </a:ext>
            </a:extLst>
          </p:cNvPr>
          <p:cNvSpPr/>
          <p:nvPr/>
        </p:nvSpPr>
        <p:spPr>
          <a:xfrm>
            <a:off x="4646313" y="2290767"/>
            <a:ext cx="2842007"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dirty="0">
                <a:solidFill>
                  <a:schemeClr val="bg1">
                    <a:lumMod val="50000"/>
                  </a:schemeClr>
                </a:solidFill>
                <a:latin typeface="Aptos" panose="020B0004020202020204" pitchFamily="34" charset="0"/>
                <a:ea typeface="Poppins"/>
                <a:cs typeface="Poppins"/>
                <a:sym typeface="Poppins"/>
              </a:rPr>
              <a:t>LEADING PRACTICES</a:t>
            </a:r>
            <a:br>
              <a:rPr lang="en-US" sz="2000" b="1" i="0" u="none" strike="noStrike" cap="none" dirty="0">
                <a:solidFill>
                  <a:schemeClr val="bg1">
                    <a:lumMod val="50000"/>
                  </a:schemeClr>
                </a:solidFill>
                <a:latin typeface="Aptos" panose="020B0004020202020204" pitchFamily="34" charset="0"/>
                <a:ea typeface="Poppins"/>
                <a:cs typeface="Poppins"/>
                <a:sym typeface="Poppins"/>
              </a:rPr>
            </a:br>
            <a:r>
              <a:rPr lang="en-US" sz="2000" i="0" u="none" strike="noStrike" cap="none" dirty="0">
                <a:solidFill>
                  <a:schemeClr val="bg1">
                    <a:lumMod val="50000"/>
                  </a:schemeClr>
                </a:solidFill>
                <a:latin typeface="Aptos" panose="020B0004020202020204" pitchFamily="34" charset="0"/>
                <a:ea typeface="Poppins"/>
                <a:cs typeface="Poppins"/>
                <a:sym typeface="Poppins"/>
              </a:rPr>
              <a:t>Adopt leading practices &amp; controls</a:t>
            </a:r>
            <a:endParaRPr dirty="0">
              <a:solidFill>
                <a:schemeClr val="bg1">
                  <a:lumMod val="50000"/>
                </a:schemeClr>
              </a:solidFill>
              <a:latin typeface="Aptos" panose="020B0004020202020204" pitchFamily="34" charset="0"/>
            </a:endParaRPr>
          </a:p>
        </p:txBody>
      </p:sp>
      <p:cxnSp>
        <p:nvCxnSpPr>
          <p:cNvPr id="15" name="Google Shape;363;p14">
            <a:extLst>
              <a:ext uri="{FF2B5EF4-FFF2-40B4-BE49-F238E27FC236}">
                <a16:creationId xmlns:a16="http://schemas.microsoft.com/office/drawing/2014/main" id="{B0DA3C4C-BBFF-9EF8-41FC-0DC3E56145DC}"/>
              </a:ext>
            </a:extLst>
          </p:cNvPr>
          <p:cNvCxnSpPr/>
          <p:nvPr/>
        </p:nvCxnSpPr>
        <p:spPr>
          <a:xfrm>
            <a:off x="5232164" y="3188649"/>
            <a:ext cx="1670304" cy="0"/>
          </a:xfrm>
          <a:prstGeom prst="straightConnector1">
            <a:avLst/>
          </a:prstGeom>
          <a:noFill/>
          <a:ln w="19050" cap="flat" cmpd="sng">
            <a:solidFill>
              <a:schemeClr val="lt1"/>
            </a:solidFill>
            <a:prstDash val="dot"/>
            <a:miter lim="800000"/>
            <a:headEnd type="none" w="sm" len="sm"/>
            <a:tailEnd type="none" w="sm" len="sm"/>
          </a:ln>
        </p:spPr>
      </p:cxnSp>
      <p:sp>
        <p:nvSpPr>
          <p:cNvPr id="16" name="Google Shape;364;p14">
            <a:extLst>
              <a:ext uri="{FF2B5EF4-FFF2-40B4-BE49-F238E27FC236}">
                <a16:creationId xmlns:a16="http://schemas.microsoft.com/office/drawing/2014/main" id="{0D424969-54DA-FE6C-288D-B93B2ACABCC4}"/>
              </a:ext>
            </a:extLst>
          </p:cNvPr>
          <p:cNvSpPr/>
          <p:nvPr/>
        </p:nvSpPr>
        <p:spPr>
          <a:xfrm>
            <a:off x="8503167" y="2290767"/>
            <a:ext cx="2842007"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VISIBILITY</a:t>
            </a:r>
            <a:endParaRPr dirty="0">
              <a:solidFill>
                <a:schemeClr val="bg1">
                  <a:lumMod val="50000"/>
                </a:schemeClr>
              </a:solidFill>
              <a:latin typeface="Aptos" panose="020B0004020202020204" pitchFamily="34" charset="0"/>
            </a:endParaRPr>
          </a:p>
          <a:p>
            <a:pPr marL="0" marR="0" lvl="0" indent="0" algn="ctr" rtl="0">
              <a:spcBef>
                <a:spcPts val="0"/>
              </a:spcBef>
              <a:spcAft>
                <a:spcPts val="0"/>
              </a:spcAft>
              <a:buNone/>
            </a:pPr>
            <a:r>
              <a:rPr lang="en-US" sz="2000" i="0" u="none" strike="noStrike" cap="none" dirty="0">
                <a:solidFill>
                  <a:schemeClr val="bg1">
                    <a:lumMod val="50000"/>
                  </a:schemeClr>
                </a:solidFill>
                <a:latin typeface="Aptos" panose="020B0004020202020204" pitchFamily="34" charset="0"/>
                <a:ea typeface="Poppins"/>
                <a:cs typeface="Poppins"/>
                <a:sym typeface="Poppins"/>
              </a:rPr>
              <a:t>Timely access to data &amp; improved reporting</a:t>
            </a:r>
            <a:endParaRPr dirty="0">
              <a:solidFill>
                <a:schemeClr val="bg1">
                  <a:lumMod val="50000"/>
                </a:schemeClr>
              </a:solidFill>
              <a:latin typeface="Aptos" panose="020B0004020202020204" pitchFamily="34" charset="0"/>
            </a:endParaRPr>
          </a:p>
        </p:txBody>
      </p:sp>
      <p:sp>
        <p:nvSpPr>
          <p:cNvPr id="17" name="Google Shape;365;p14">
            <a:extLst>
              <a:ext uri="{FF2B5EF4-FFF2-40B4-BE49-F238E27FC236}">
                <a16:creationId xmlns:a16="http://schemas.microsoft.com/office/drawing/2014/main" id="{D5E5D1C7-F966-5A25-7B2C-321FA257A997}"/>
              </a:ext>
            </a:extLst>
          </p:cNvPr>
          <p:cNvSpPr/>
          <p:nvPr/>
        </p:nvSpPr>
        <p:spPr>
          <a:xfrm>
            <a:off x="846826" y="2290767"/>
            <a:ext cx="2842007"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FOUNDATION</a:t>
            </a:r>
            <a:endParaRPr dirty="0">
              <a:solidFill>
                <a:schemeClr val="bg1">
                  <a:lumMod val="50000"/>
                </a:schemeClr>
              </a:solidFill>
              <a:latin typeface="Aptos" panose="020B0004020202020204" pitchFamily="34" charset="0"/>
            </a:endParaRPr>
          </a:p>
          <a:p>
            <a:pPr marL="0" marR="0" lvl="0" indent="0" algn="ctr" rtl="0">
              <a:spcBef>
                <a:spcPts val="0"/>
              </a:spcBef>
              <a:spcAft>
                <a:spcPts val="0"/>
              </a:spcAft>
              <a:buNone/>
            </a:pPr>
            <a:r>
              <a:rPr lang="en-US" sz="2000" dirty="0">
                <a:solidFill>
                  <a:schemeClr val="bg1">
                    <a:lumMod val="50000"/>
                  </a:schemeClr>
                </a:solidFill>
                <a:latin typeface="Aptos" panose="020B0004020202020204" pitchFamily="34" charset="0"/>
                <a:cs typeface="Poppins"/>
                <a:sym typeface="Poppins"/>
              </a:rPr>
              <a:t>Platform for growth</a:t>
            </a:r>
            <a:endParaRPr dirty="0">
              <a:solidFill>
                <a:schemeClr val="bg1">
                  <a:lumMod val="50000"/>
                </a:schemeClr>
              </a:solidFill>
              <a:latin typeface="Aptos" panose="020B0004020202020204" pitchFamily="34" charset="0"/>
            </a:endParaRPr>
          </a:p>
        </p:txBody>
      </p:sp>
      <p:cxnSp>
        <p:nvCxnSpPr>
          <p:cNvPr id="18" name="Google Shape;366;p14">
            <a:extLst>
              <a:ext uri="{FF2B5EF4-FFF2-40B4-BE49-F238E27FC236}">
                <a16:creationId xmlns:a16="http://schemas.microsoft.com/office/drawing/2014/main" id="{933EC4AF-F1E7-9435-DF43-8176C5797E03}"/>
              </a:ext>
            </a:extLst>
          </p:cNvPr>
          <p:cNvCxnSpPr/>
          <p:nvPr/>
        </p:nvCxnSpPr>
        <p:spPr>
          <a:xfrm>
            <a:off x="1702928" y="3188649"/>
            <a:ext cx="1670304" cy="0"/>
          </a:xfrm>
          <a:prstGeom prst="straightConnector1">
            <a:avLst/>
          </a:prstGeom>
          <a:noFill/>
          <a:ln w="19050" cap="flat" cmpd="sng">
            <a:solidFill>
              <a:schemeClr val="lt1"/>
            </a:solidFill>
            <a:prstDash val="dot"/>
            <a:miter lim="800000"/>
            <a:headEnd type="none" w="sm" len="sm"/>
            <a:tailEnd type="none" w="sm" len="sm"/>
          </a:ln>
        </p:spPr>
      </p:cxnSp>
      <p:pic>
        <p:nvPicPr>
          <p:cNvPr id="19" name="Google Shape;367;p14" descr="Document outline">
            <a:extLst>
              <a:ext uri="{FF2B5EF4-FFF2-40B4-BE49-F238E27FC236}">
                <a16:creationId xmlns:a16="http://schemas.microsoft.com/office/drawing/2014/main" id="{D57EDE05-0E09-CC60-E9A7-6125A48854D9}"/>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9681325" y="3770720"/>
            <a:ext cx="729513" cy="667630"/>
          </a:xfrm>
          <a:prstGeom prst="rect">
            <a:avLst/>
          </a:prstGeom>
          <a:noFill/>
          <a:ln>
            <a:noFill/>
          </a:ln>
        </p:spPr>
      </p:pic>
      <p:pic>
        <p:nvPicPr>
          <p:cNvPr id="20" name="Google Shape;368;p14" descr="Building Brick Wall outline">
            <a:extLst>
              <a:ext uri="{FF2B5EF4-FFF2-40B4-BE49-F238E27FC236}">
                <a16:creationId xmlns:a16="http://schemas.microsoft.com/office/drawing/2014/main" id="{4EDFB7D2-F7AB-E996-B472-C14C3DA98D9F}"/>
              </a:ext>
            </a:extLst>
          </p:cNvPr>
          <p:cNvPicPr preferRelativeResize="0"/>
          <p:nvPr/>
        </p:nvPicPr>
        <p:blipFill>
          <a:blip r:embed="rId6">
            <a:extLst>
              <a:ext uri="{96DAC541-7B7A-43D3-8B79-37D633B846F1}">
                <asvg:svgBlip xmlns:asvg="http://schemas.microsoft.com/office/drawing/2016/SVG/main" r:embed="rId7"/>
              </a:ext>
            </a:extLst>
          </a:blip>
          <a:srcRect/>
          <a:stretch/>
        </p:blipFill>
        <p:spPr>
          <a:xfrm>
            <a:off x="1772528" y="3494481"/>
            <a:ext cx="914400" cy="914400"/>
          </a:xfrm>
          <a:prstGeom prst="rect">
            <a:avLst/>
          </a:prstGeom>
          <a:noFill/>
          <a:ln>
            <a:noFill/>
          </a:ln>
        </p:spPr>
      </p:pic>
      <p:pic>
        <p:nvPicPr>
          <p:cNvPr id="5" name="Graphic 4" descr="Clipboard Badge outline">
            <a:extLst>
              <a:ext uri="{FF2B5EF4-FFF2-40B4-BE49-F238E27FC236}">
                <a16:creationId xmlns:a16="http://schemas.microsoft.com/office/drawing/2014/main" id="{7E97C8AA-26F5-EBEC-2933-9BCD21A3D5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08340" y="3724920"/>
            <a:ext cx="640671" cy="640671"/>
          </a:xfrm>
          <a:prstGeom prst="rect">
            <a:avLst/>
          </a:prstGeom>
        </p:spPr>
      </p:pic>
    </p:spTree>
    <p:extLst>
      <p:ext uri="{BB962C8B-B14F-4D97-AF65-F5344CB8AC3E}">
        <p14:creationId xmlns:p14="http://schemas.microsoft.com/office/powerpoint/2010/main" val="4093488111"/>
      </p:ext>
    </p:extLst>
  </p:cSld>
  <p:clrMapOvr>
    <a:masterClrMapping/>
  </p:clrMapOvr>
</p:sld>
</file>

<file path=ppt/theme/theme1.xml><?xml version="1.0" encoding="utf-8"?>
<a:theme xmlns:a="http://schemas.openxmlformats.org/drawingml/2006/main" name="BPM-37">
  <a:themeElements>
    <a:clrScheme name="Custom 3">
      <a:dk1>
        <a:srgbClr val="002489"/>
      </a:dk1>
      <a:lt1>
        <a:srgbClr val="FFFFFF"/>
      </a:lt1>
      <a:dk2>
        <a:srgbClr val="707070"/>
      </a:dk2>
      <a:lt2>
        <a:srgbClr val="ECECEC"/>
      </a:lt2>
      <a:accent1>
        <a:srgbClr val="00A4E1"/>
      </a:accent1>
      <a:accent2>
        <a:srgbClr val="A82999"/>
      </a:accent2>
      <a:accent3>
        <a:srgbClr val="92D050"/>
      </a:accent3>
      <a:accent4>
        <a:srgbClr val="FFC000"/>
      </a:accent4>
      <a:accent5>
        <a:srgbClr val="7A1FFC"/>
      </a:accent5>
      <a:accent6>
        <a:srgbClr val="FF971A"/>
      </a:accent6>
      <a:hlink>
        <a:srgbClr val="00A4E1"/>
      </a:hlink>
      <a:folHlink>
        <a:srgbClr val="BE41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cap="rnd">
          <a:solidFill>
            <a:schemeClr val="bg2"/>
          </a:solidFill>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PM-37" id="{BD8B0648-EC97-F747-9285-FF01D3A0470E}" vid="{C249FE78-076F-9F47-8DA2-7A4081B15E62}"/>
    </a:ext>
  </a:extLst>
</a:theme>
</file>

<file path=ppt/theme/theme2.xml><?xml version="1.0" encoding="utf-8"?>
<a:theme xmlns:a="http://schemas.openxmlformats.org/drawingml/2006/main" name="1_BPM-37">
  <a:themeElements>
    <a:clrScheme name="Custom 3">
      <a:dk1>
        <a:srgbClr val="002489"/>
      </a:dk1>
      <a:lt1>
        <a:srgbClr val="FFFFFF"/>
      </a:lt1>
      <a:dk2>
        <a:srgbClr val="707070"/>
      </a:dk2>
      <a:lt2>
        <a:srgbClr val="ECECEC"/>
      </a:lt2>
      <a:accent1>
        <a:srgbClr val="00A4E1"/>
      </a:accent1>
      <a:accent2>
        <a:srgbClr val="A82999"/>
      </a:accent2>
      <a:accent3>
        <a:srgbClr val="92D050"/>
      </a:accent3>
      <a:accent4>
        <a:srgbClr val="FFC000"/>
      </a:accent4>
      <a:accent5>
        <a:srgbClr val="7A1FFC"/>
      </a:accent5>
      <a:accent6>
        <a:srgbClr val="FF971A"/>
      </a:accent6>
      <a:hlink>
        <a:srgbClr val="00A4E1"/>
      </a:hlink>
      <a:folHlink>
        <a:srgbClr val="BE41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cap="rnd">
          <a:solidFill>
            <a:schemeClr val="bg2"/>
          </a:solidFill>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PM-37" id="{BD8B0648-EC97-F747-9285-FF01D3A0470E}" vid="{C249FE78-076F-9F47-8DA2-7A4081B15E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239BCA48C1354E9BA3F53286EE0DCF" ma:contentTypeVersion="17" ma:contentTypeDescription="Create a new document." ma:contentTypeScope="" ma:versionID="d33b9916ecb6c9da518064c1b6de9f31">
  <xsd:schema xmlns:xsd="http://www.w3.org/2001/XMLSchema" xmlns:xs="http://www.w3.org/2001/XMLSchema" xmlns:p="http://schemas.microsoft.com/office/2006/metadata/properties" xmlns:ns2="1de388e7-b333-4352-b043-fef06aa0c558" xmlns:ns3="4a5ebb67-d873-4efa-8713-46a1095eb555" targetNamespace="http://schemas.microsoft.com/office/2006/metadata/properties" ma:root="true" ma:fieldsID="449ad5383448dbff610da485eb36f077" ns2:_="" ns3:_="">
    <xsd:import namespace="1de388e7-b333-4352-b043-fef06aa0c558"/>
    <xsd:import namespace="4a5ebb67-d873-4efa-8713-46a1095eb5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388e7-b333-4352-b043-fef06aa0c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af974a-5775-4d4e-a73e-b593ec729653"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5ebb67-d873-4efa-8713-46a1095eb5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272a37-f6b6-4fc4-859b-023d00af4e2e}" ma:internalName="TaxCatchAll" ma:showField="CatchAllData" ma:web="4a5ebb67-d873-4efa-8713-46a1095eb5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990CE3-8F31-49B5-A2A7-6C54247E5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388e7-b333-4352-b043-fef06aa0c558"/>
    <ds:schemaRef ds:uri="4a5ebb67-d873-4efa-8713-46a1095e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2A743D-A543-4D47-ABEE-2E2801B59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64149</TotalTime>
  <Words>585</Words>
  <Application>Microsoft Macintosh PowerPoint</Application>
  <PresentationFormat>Widescreen</PresentationFormat>
  <Paragraphs>122</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Arial</vt:lpstr>
      <vt:lpstr>Calibri</vt:lpstr>
      <vt:lpstr>Futura Medium</vt:lpstr>
      <vt:lpstr>Poppins</vt:lpstr>
      <vt:lpstr>Slack-Lato</vt:lpstr>
      <vt:lpstr>Wingdings</vt:lpstr>
      <vt:lpstr>BPM-37</vt:lpstr>
      <vt:lpstr>1_BPM-37</vt:lpstr>
      <vt:lpstr>CUSTOMER REFERENCE  WEBINAR</vt:lpstr>
      <vt:lpstr>TODAY’S CUSTOMER WEBINAR</vt:lpstr>
      <vt:lpstr>SPEAKER PANEL</vt:lpstr>
      <vt:lpstr>ABOUT CARAVEL</vt:lpstr>
      <vt:lpstr>ABOUT Gachina Landscape Management</vt:lpstr>
      <vt:lpstr>ERP JOURNEY</vt:lpstr>
      <vt:lpstr>SELECTION PROCESS</vt:lpstr>
      <vt:lpstr>“WHO” &amp; “WHY”</vt:lpstr>
      <vt:lpstr>ERP BENEFITS</vt:lpstr>
      <vt:lpstr>IT’S A WRAP!</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MID YEAR QBR</dc:title>
  <dc:subject/>
  <dc:creator>Sarah Bensimon</dc:creator>
  <cp:keywords/>
  <dc:description/>
  <cp:lastModifiedBy>Caila Cohen</cp:lastModifiedBy>
  <cp:revision>1273</cp:revision>
  <cp:lastPrinted>2018-12-14T03:24:02Z</cp:lastPrinted>
  <dcterms:created xsi:type="dcterms:W3CDTF">2016-09-17T22:42:34Z</dcterms:created>
  <dcterms:modified xsi:type="dcterms:W3CDTF">2024-08-13T19:26:02Z</dcterms:modified>
  <cp:category/>
</cp:coreProperties>
</file>